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g"/>
  <Override PartName="/ppt/media/image5.jpg" ContentType="image/jpg"/>
  <Override PartName="/ppt/media/image7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20.jpg" ContentType="image/jpg"/>
  <Override PartName="/ppt/media/image22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349" r:id="rId25"/>
    <p:sldId id="348" r:id="rId26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van Justino" initials="GJ" lastIdx="1" clrIdx="0">
    <p:extLst>
      <p:ext uri="{19B8F6BF-5375-455C-9EA6-DF929625EA0E}">
        <p15:presenceInfo xmlns:p15="http://schemas.microsoft.com/office/powerpoint/2012/main" userId="39624ad59b3a63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85394" autoAdjust="0"/>
  </p:normalViewPr>
  <p:slideViewPr>
    <p:cSldViewPr>
      <p:cViewPr varScale="1">
        <p:scale>
          <a:sx n="62" d="100"/>
          <a:sy n="62" d="100"/>
        </p:scale>
        <p:origin x="128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AE727-28A2-4226-9959-E0FDBE607E36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F1589-D2B3-48A2-86D0-4A58E80977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460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54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F1DA2D-970D-47D9-B813-0D9BB7DEF20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2096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19AF9E-C711-42E0-A978-7C5AA04B720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934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557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44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697737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2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2400" y="272017"/>
            <a:ext cx="514400" cy="476250"/>
          </a:xfrm>
        </p:spPr>
        <p:txBody>
          <a:bodyPr/>
          <a:lstStyle>
            <a:lvl1pPr>
              <a:defRPr sz="1100"/>
            </a:lvl1pPr>
          </a:lstStyle>
          <a:p>
            <a:fld id="{2FC0258F-920C-4BBB-A436-26D777A28FE5}" type="slidenum">
              <a:rPr lang="pt-BR" altLang="pt-BR" smtClean="0"/>
              <a:pPr/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51133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5F5401-576D-4FAF-9956-F6A26EBDC71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7691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25144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25144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2400" y="274638"/>
            <a:ext cx="514400" cy="476250"/>
          </a:xfrm>
        </p:spPr>
        <p:txBody>
          <a:bodyPr/>
          <a:lstStyle>
            <a:lvl1pPr>
              <a:defRPr sz="1100"/>
            </a:lvl1pPr>
          </a:lstStyle>
          <a:p>
            <a:fld id="{FF3F8165-100D-4630-AD86-EBBAC579697B}" type="slidenum">
              <a:rPr lang="pt-BR" altLang="pt-BR" smtClean="0"/>
              <a:pPr/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307992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172400" y="274638"/>
            <a:ext cx="514400" cy="346050"/>
          </a:xfrm>
        </p:spPr>
        <p:txBody>
          <a:bodyPr/>
          <a:lstStyle>
            <a:lvl1pPr>
              <a:defRPr sz="1100"/>
            </a:lvl1pPr>
          </a:lstStyle>
          <a:p>
            <a:fld id="{25FCCFC2-EC7F-4330-91B4-64DBB2379A1D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811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180867" y="277582"/>
            <a:ext cx="477416" cy="476250"/>
          </a:xfrm>
        </p:spPr>
        <p:txBody>
          <a:bodyPr/>
          <a:lstStyle>
            <a:lvl1pPr>
              <a:defRPr sz="1100"/>
            </a:lvl1pPr>
          </a:lstStyle>
          <a:p>
            <a:fld id="{84B8B6E2-077D-468B-B93A-180043FAF7DA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0884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370C3-F771-4FAE-B40D-4DB1515636E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1574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B17115-3B58-43D7-9278-C9A79948AF8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0997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2688B-3E90-4CAF-AB45-A320C861F4C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260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alt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alt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4218ED7-465D-42EB-9AE9-116FD09495AA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mailto:asartori@furb.br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mailto:asartori@furb.b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vimeo.com/107569286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3399282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23"/>
                </a:lnTo>
              </a:path>
            </a:pathLst>
          </a:custGeom>
          <a:ln w="19812">
            <a:solidFill>
              <a:srgbClr val="D25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5208" y="1900808"/>
            <a:ext cx="7602855" cy="1367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00" marR="5080" indent="-2337435" algn="r">
              <a:lnSpc>
                <a:spcPct val="100000"/>
              </a:lnSpc>
              <a:spcBef>
                <a:spcPts val="105"/>
              </a:spcBef>
            </a:pPr>
            <a:r>
              <a:rPr sz="4400" b="1" spc="-100" dirty="0">
                <a:latin typeface="Arial"/>
                <a:cs typeface="Arial"/>
              </a:rPr>
              <a:t>Fundamento</a:t>
            </a:r>
            <a:r>
              <a:rPr sz="4400" b="1" dirty="0">
                <a:latin typeface="Arial"/>
                <a:cs typeface="Arial"/>
              </a:rPr>
              <a:t>s</a:t>
            </a:r>
            <a:r>
              <a:rPr sz="4400" b="1" spc="-245" dirty="0">
                <a:latin typeface="Arial"/>
                <a:cs typeface="Arial"/>
              </a:rPr>
              <a:t> </a:t>
            </a:r>
            <a:r>
              <a:rPr sz="4400" b="1" spc="-100" dirty="0">
                <a:latin typeface="Arial"/>
                <a:cs typeface="Arial"/>
              </a:rPr>
              <a:t>d</a:t>
            </a:r>
            <a:r>
              <a:rPr sz="4400" b="1" dirty="0">
                <a:latin typeface="Arial"/>
                <a:cs typeface="Arial"/>
              </a:rPr>
              <a:t>e</a:t>
            </a:r>
            <a:r>
              <a:rPr sz="4400" b="1" spc="-210" dirty="0">
                <a:latin typeface="Arial"/>
                <a:cs typeface="Arial"/>
              </a:rPr>
              <a:t> </a:t>
            </a:r>
            <a:r>
              <a:rPr sz="4400" b="1" spc="-95" dirty="0">
                <a:latin typeface="Arial"/>
                <a:cs typeface="Arial"/>
              </a:rPr>
              <a:t>S</a:t>
            </a:r>
            <a:r>
              <a:rPr sz="4400" b="1" spc="-100" dirty="0">
                <a:latin typeface="Arial"/>
                <a:cs typeface="Arial"/>
              </a:rPr>
              <a:t>istema</a:t>
            </a:r>
            <a:r>
              <a:rPr sz="4400" b="1" dirty="0">
                <a:latin typeface="Arial"/>
                <a:cs typeface="Arial"/>
              </a:rPr>
              <a:t>s</a:t>
            </a:r>
            <a:r>
              <a:rPr sz="4400" b="1" spc="-215" dirty="0">
                <a:latin typeface="Arial"/>
                <a:cs typeface="Arial"/>
              </a:rPr>
              <a:t> </a:t>
            </a:r>
            <a:r>
              <a:rPr sz="4400" b="1" spc="-100" dirty="0">
                <a:latin typeface="Arial"/>
                <a:cs typeface="Arial"/>
              </a:rPr>
              <a:t>d</a:t>
            </a:r>
            <a:r>
              <a:rPr sz="4400" b="1" dirty="0">
                <a:latin typeface="Arial"/>
                <a:cs typeface="Arial"/>
              </a:rPr>
              <a:t>e  </a:t>
            </a:r>
            <a:r>
              <a:rPr sz="4400" b="1" spc="-90" dirty="0">
                <a:latin typeface="Arial"/>
                <a:cs typeface="Arial"/>
              </a:rPr>
              <a:t>Informação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9633" y="4691608"/>
            <a:ext cx="7259146" cy="75405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46524B"/>
                </a:solidFill>
                <a:latin typeface="Arial"/>
                <a:cs typeface="Arial"/>
              </a:rPr>
              <a:t>Prof.</a:t>
            </a:r>
            <a:r>
              <a:rPr sz="2000" spc="-25" dirty="0">
                <a:solidFill>
                  <a:srgbClr val="46524B"/>
                </a:solidFill>
                <a:latin typeface="Arial"/>
                <a:cs typeface="Arial"/>
              </a:rPr>
              <a:t> </a:t>
            </a:r>
            <a:r>
              <a:rPr lang="pt-BR" sz="2000" dirty="0">
                <a:solidFill>
                  <a:srgbClr val="46524B"/>
                </a:solidFill>
                <a:latin typeface="Arial"/>
                <a:cs typeface="Arial"/>
              </a:rPr>
              <a:t>Ma</a:t>
            </a:r>
            <a:r>
              <a:rPr sz="2000" dirty="0">
                <a:solidFill>
                  <a:srgbClr val="46524B"/>
                </a:solidFill>
                <a:latin typeface="Arial"/>
                <a:cs typeface="Arial"/>
              </a:rPr>
              <a:t>ª</a:t>
            </a:r>
            <a:r>
              <a:rPr lang="pt-BR" sz="2000" dirty="0">
                <a:solidFill>
                  <a:srgbClr val="46524B"/>
                </a:solidFill>
                <a:latin typeface="Arial"/>
                <a:cs typeface="Arial"/>
              </a:rPr>
              <a:t> Simone Erbs da Costa</a:t>
            </a:r>
            <a:endParaRPr sz="20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lang="pt-BR" sz="2000" u="heavy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secosta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@furb.br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694" y="529113"/>
            <a:ext cx="1470004" cy="10539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1318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chemeClr val="tx1"/>
                </a:solidFill>
              </a:rPr>
              <a:t>Li</a:t>
            </a:r>
            <a:r>
              <a:rPr sz="4000" spc="-100" dirty="0">
                <a:solidFill>
                  <a:schemeClr val="tx1"/>
                </a:solidFill>
              </a:rPr>
              <a:t>v</a:t>
            </a:r>
            <a:r>
              <a:rPr sz="4000" spc="-105" dirty="0">
                <a:solidFill>
                  <a:schemeClr val="tx1"/>
                </a:solidFill>
              </a:rPr>
              <a:t>ro</a:t>
            </a:r>
            <a:r>
              <a:rPr sz="4000" spc="-5" dirty="0">
                <a:solidFill>
                  <a:schemeClr val="tx1"/>
                </a:solidFill>
              </a:rPr>
              <a:t>s</a:t>
            </a:r>
            <a:endParaRPr sz="40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7868" y="978408"/>
            <a:ext cx="8610600" cy="5564505"/>
            <a:chOff x="467868" y="978408"/>
            <a:chExt cx="8610600" cy="5564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868" y="2938272"/>
              <a:ext cx="6571488" cy="3604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2703" y="987552"/>
              <a:ext cx="3436620" cy="35935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28132" y="982980"/>
              <a:ext cx="3446145" cy="3602990"/>
            </a:xfrm>
            <a:custGeom>
              <a:avLst/>
              <a:gdLst/>
              <a:ahLst/>
              <a:cxnLst/>
              <a:rect l="l" t="t" r="r" b="b"/>
              <a:pathLst>
                <a:path w="3446145" h="3602990">
                  <a:moveTo>
                    <a:pt x="0" y="3602736"/>
                  </a:moveTo>
                  <a:lnTo>
                    <a:pt x="3445764" y="3602736"/>
                  </a:lnTo>
                  <a:lnTo>
                    <a:pt x="3445764" y="0"/>
                  </a:lnTo>
                  <a:lnTo>
                    <a:pt x="0" y="0"/>
                  </a:lnTo>
                  <a:lnTo>
                    <a:pt x="0" y="3602736"/>
                  </a:lnTo>
                  <a:close/>
                </a:path>
              </a:pathLst>
            </a:custGeom>
            <a:ln w="9144">
              <a:solidFill>
                <a:srgbClr val="92A1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97737"/>
            <a:ext cx="648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>
                <a:latin typeface="Arial"/>
                <a:cs typeface="Arial"/>
              </a:rPr>
              <a:t>TV</a:t>
            </a:r>
            <a:endParaRPr sz="4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613916"/>
            <a:ext cx="8509000" cy="4924425"/>
            <a:chOff x="457200" y="1613916"/>
            <a:chExt cx="8509000" cy="4924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613916"/>
              <a:ext cx="5990844" cy="3240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3344" y="3579876"/>
              <a:ext cx="5832348" cy="2958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46863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/>
              <a:t>E</a:t>
            </a:r>
            <a:r>
              <a:rPr sz="4000" spc="-100" dirty="0"/>
              <a:t>sc</a:t>
            </a:r>
            <a:r>
              <a:rPr sz="4000" spc="-105" dirty="0"/>
              <a:t>ol</a:t>
            </a:r>
            <a:r>
              <a:rPr sz="4000" spc="-5" dirty="0"/>
              <a:t>a</a:t>
            </a:r>
            <a:r>
              <a:rPr sz="4000" spc="-225" dirty="0"/>
              <a:t> </a:t>
            </a:r>
            <a:r>
              <a:rPr sz="4000" spc="-5" dirty="0"/>
              <a:t>/</a:t>
            </a:r>
            <a:r>
              <a:rPr sz="4000" spc="-200" dirty="0"/>
              <a:t> </a:t>
            </a:r>
            <a:r>
              <a:rPr sz="4000" spc="-105" dirty="0"/>
              <a:t>Uni</a:t>
            </a:r>
            <a:r>
              <a:rPr sz="4000" spc="-100" dirty="0"/>
              <a:t>v</a:t>
            </a:r>
            <a:r>
              <a:rPr sz="4000" spc="-105" dirty="0"/>
              <a:t>er</a:t>
            </a:r>
            <a:r>
              <a:rPr sz="4000" spc="-100" dirty="0"/>
              <a:t>s</a:t>
            </a:r>
            <a:r>
              <a:rPr sz="4000" spc="-105" dirty="0"/>
              <a:t>idad</a:t>
            </a:r>
            <a:r>
              <a:rPr sz="4000" spc="-5" dirty="0"/>
              <a:t>e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00783"/>
            <a:ext cx="9143999" cy="47335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41598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chemeClr val="tx1"/>
                </a:solidFill>
              </a:rPr>
              <a:t>Ser</a:t>
            </a:r>
            <a:r>
              <a:rPr sz="4000" spc="-100" dirty="0">
                <a:solidFill>
                  <a:schemeClr val="tx1"/>
                </a:solidFill>
              </a:rPr>
              <a:t>v</a:t>
            </a:r>
            <a:r>
              <a:rPr sz="4000" spc="-105" dirty="0">
                <a:solidFill>
                  <a:schemeClr val="tx1"/>
                </a:solidFill>
              </a:rPr>
              <a:t>i</a:t>
            </a:r>
            <a:r>
              <a:rPr sz="4000" spc="-100" dirty="0">
                <a:solidFill>
                  <a:schemeClr val="tx1"/>
                </a:solidFill>
              </a:rPr>
              <a:t>ç</a:t>
            </a:r>
            <a:r>
              <a:rPr sz="4000" spc="-105" dirty="0">
                <a:solidFill>
                  <a:schemeClr val="tx1"/>
                </a:solidFill>
              </a:rPr>
              <a:t>o</a:t>
            </a:r>
            <a:r>
              <a:rPr sz="4000" spc="-5" dirty="0">
                <a:solidFill>
                  <a:schemeClr val="tx1"/>
                </a:solidFill>
              </a:rPr>
              <a:t>s</a:t>
            </a:r>
            <a:r>
              <a:rPr sz="4000" spc="-225" dirty="0">
                <a:solidFill>
                  <a:schemeClr val="tx1"/>
                </a:solidFill>
              </a:rPr>
              <a:t> </a:t>
            </a:r>
            <a:r>
              <a:rPr sz="4000" spc="-105" dirty="0">
                <a:solidFill>
                  <a:schemeClr val="tx1"/>
                </a:solidFill>
              </a:rPr>
              <a:t>Ban</a:t>
            </a:r>
            <a:r>
              <a:rPr sz="4000" spc="-100" dirty="0">
                <a:solidFill>
                  <a:schemeClr val="tx1"/>
                </a:solidFill>
              </a:rPr>
              <a:t>c</a:t>
            </a:r>
            <a:r>
              <a:rPr sz="4000" spc="-105" dirty="0">
                <a:solidFill>
                  <a:schemeClr val="tx1"/>
                </a:solidFill>
              </a:rPr>
              <a:t>ário</a:t>
            </a:r>
            <a:r>
              <a:rPr sz="4000" spc="-5" dirty="0">
                <a:solidFill>
                  <a:schemeClr val="tx1"/>
                </a:solidFill>
              </a:rPr>
              <a:t>s</a:t>
            </a:r>
            <a:endParaRPr sz="4000" dirty="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772411"/>
            <a:ext cx="8324215" cy="4907280"/>
            <a:chOff x="457200" y="1772411"/>
            <a:chExt cx="8324215" cy="4907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772411"/>
              <a:ext cx="7523988" cy="37063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419" y="4005072"/>
              <a:ext cx="6935724" cy="26654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31847" y="4000500"/>
              <a:ext cx="6944995" cy="2674620"/>
            </a:xfrm>
            <a:custGeom>
              <a:avLst/>
              <a:gdLst/>
              <a:ahLst/>
              <a:cxnLst/>
              <a:rect l="l" t="t" r="r" b="b"/>
              <a:pathLst>
                <a:path w="6944995" h="2674620">
                  <a:moveTo>
                    <a:pt x="0" y="2674620"/>
                  </a:moveTo>
                  <a:lnTo>
                    <a:pt x="6944868" y="2674620"/>
                  </a:lnTo>
                  <a:lnTo>
                    <a:pt x="6944868" y="0"/>
                  </a:lnTo>
                  <a:lnTo>
                    <a:pt x="0" y="0"/>
                  </a:lnTo>
                  <a:lnTo>
                    <a:pt x="0" y="2674620"/>
                  </a:lnTo>
                  <a:close/>
                </a:path>
              </a:pathLst>
            </a:custGeom>
            <a:ln w="9144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2009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chemeClr val="tx1"/>
                </a:solidFill>
              </a:rPr>
              <a:t>Compra</a:t>
            </a:r>
            <a:r>
              <a:rPr sz="4000" spc="-5" dirty="0">
                <a:solidFill>
                  <a:schemeClr val="tx1"/>
                </a:solidFill>
              </a:rPr>
              <a:t>s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29155"/>
            <a:ext cx="9143999" cy="46710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920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chemeClr val="tx1"/>
                </a:solidFill>
              </a:rPr>
              <a:t>Ar</a:t>
            </a:r>
            <a:r>
              <a:rPr sz="4000" spc="-100" dirty="0">
                <a:solidFill>
                  <a:schemeClr val="tx1"/>
                </a:solidFill>
              </a:rPr>
              <a:t>t</a:t>
            </a:r>
            <a:r>
              <a:rPr sz="4000" spc="-5" dirty="0">
                <a:solidFill>
                  <a:schemeClr val="tx1"/>
                </a:solidFill>
              </a:rPr>
              <a:t>e</a:t>
            </a:r>
            <a:endParaRPr sz="400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45564"/>
            <a:ext cx="9144000" cy="45064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4443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chemeClr val="tx1"/>
                </a:solidFill>
              </a:rPr>
              <a:t>Comuni</a:t>
            </a:r>
            <a:r>
              <a:rPr sz="4000" spc="-100" dirty="0">
                <a:solidFill>
                  <a:schemeClr val="tx1"/>
                </a:solidFill>
              </a:rPr>
              <a:t>c</a:t>
            </a:r>
            <a:r>
              <a:rPr sz="4000" spc="-105" dirty="0">
                <a:solidFill>
                  <a:schemeClr val="tx1"/>
                </a:solidFill>
              </a:rPr>
              <a:t>a</a:t>
            </a:r>
            <a:r>
              <a:rPr sz="4000" spc="-100" dirty="0">
                <a:solidFill>
                  <a:schemeClr val="tx1"/>
                </a:solidFill>
              </a:rPr>
              <a:t>ç</a:t>
            </a:r>
            <a:r>
              <a:rPr sz="4000" spc="-105" dirty="0">
                <a:solidFill>
                  <a:schemeClr val="tx1"/>
                </a:solidFill>
              </a:rPr>
              <a:t>ã</a:t>
            </a:r>
            <a:r>
              <a:rPr sz="4000" spc="-5" dirty="0">
                <a:solidFill>
                  <a:schemeClr val="tx1"/>
                </a:solidFill>
              </a:rPr>
              <a:t>o</a:t>
            </a:r>
            <a:r>
              <a:rPr sz="4000" spc="-204" dirty="0">
                <a:solidFill>
                  <a:schemeClr val="tx1"/>
                </a:solidFill>
              </a:rPr>
              <a:t> </a:t>
            </a:r>
            <a:r>
              <a:rPr sz="4000" spc="-105" dirty="0">
                <a:solidFill>
                  <a:schemeClr val="tx1"/>
                </a:solidFill>
              </a:rPr>
              <a:t>So</a:t>
            </a:r>
            <a:r>
              <a:rPr sz="4000" spc="-100" dirty="0">
                <a:solidFill>
                  <a:schemeClr val="tx1"/>
                </a:solidFill>
              </a:rPr>
              <a:t>c</a:t>
            </a:r>
            <a:r>
              <a:rPr sz="4000" spc="-105" dirty="0">
                <a:solidFill>
                  <a:schemeClr val="tx1"/>
                </a:solidFill>
              </a:rPr>
              <a:t>ia</a:t>
            </a:r>
            <a:r>
              <a:rPr sz="4000" spc="-5" dirty="0">
                <a:solidFill>
                  <a:schemeClr val="tx1"/>
                </a:solidFill>
              </a:rPr>
              <a:t>l</a:t>
            </a:r>
            <a:endParaRPr sz="400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676" y="1767839"/>
            <a:ext cx="4968239" cy="47472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5020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chemeClr val="tx1"/>
                </a:solidFill>
              </a:rPr>
              <a:t>Mui</a:t>
            </a:r>
            <a:r>
              <a:rPr sz="4000" spc="-100" dirty="0">
                <a:solidFill>
                  <a:schemeClr val="tx1"/>
                </a:solidFill>
              </a:rPr>
              <a:t>t</a:t>
            </a:r>
            <a:r>
              <a:rPr sz="4000" spc="-105" dirty="0">
                <a:solidFill>
                  <a:schemeClr val="tx1"/>
                </a:solidFill>
              </a:rPr>
              <a:t>o</a:t>
            </a:r>
            <a:r>
              <a:rPr sz="4000" spc="-5" dirty="0">
                <a:solidFill>
                  <a:schemeClr val="tx1"/>
                </a:solidFill>
              </a:rPr>
              <a:t>s</a:t>
            </a:r>
            <a:r>
              <a:rPr sz="4000" spc="-200" dirty="0">
                <a:solidFill>
                  <a:schemeClr val="tx1"/>
                </a:solidFill>
              </a:rPr>
              <a:t> </a:t>
            </a:r>
            <a:r>
              <a:rPr sz="4000" spc="-105" dirty="0">
                <a:solidFill>
                  <a:schemeClr val="tx1"/>
                </a:solidFill>
              </a:rPr>
              <a:t>ou</a:t>
            </a:r>
            <a:r>
              <a:rPr sz="4000" spc="-100" dirty="0">
                <a:solidFill>
                  <a:schemeClr val="tx1"/>
                </a:solidFill>
              </a:rPr>
              <a:t>t</a:t>
            </a:r>
            <a:r>
              <a:rPr sz="4000" spc="-105" dirty="0">
                <a:solidFill>
                  <a:schemeClr val="tx1"/>
                </a:solidFill>
              </a:rPr>
              <a:t>ro</a:t>
            </a:r>
            <a:r>
              <a:rPr sz="4000" spc="-5" dirty="0">
                <a:solidFill>
                  <a:schemeClr val="tx1"/>
                </a:solidFill>
              </a:rPr>
              <a:t>s</a:t>
            </a:r>
            <a:r>
              <a:rPr sz="4000" spc="-210" dirty="0">
                <a:solidFill>
                  <a:schemeClr val="tx1"/>
                </a:solidFill>
              </a:rPr>
              <a:t> </a:t>
            </a:r>
            <a:r>
              <a:rPr sz="4000" spc="-100" dirty="0">
                <a:solidFill>
                  <a:schemeClr val="tx1"/>
                </a:solidFill>
              </a:rPr>
              <a:t>s</a:t>
            </a:r>
            <a:r>
              <a:rPr sz="4000" spc="-105" dirty="0">
                <a:solidFill>
                  <a:schemeClr val="tx1"/>
                </a:solidFill>
              </a:rPr>
              <a:t>e</a:t>
            </a:r>
            <a:r>
              <a:rPr sz="4000" spc="-100" dirty="0">
                <a:solidFill>
                  <a:schemeClr val="tx1"/>
                </a:solidFill>
              </a:rPr>
              <a:t>t</a:t>
            </a:r>
            <a:r>
              <a:rPr sz="4000" spc="-105" dirty="0">
                <a:solidFill>
                  <a:schemeClr val="tx1"/>
                </a:solidFill>
              </a:rPr>
              <a:t>ore</a:t>
            </a:r>
            <a:r>
              <a:rPr sz="4000" spc="-100" dirty="0">
                <a:solidFill>
                  <a:schemeClr val="tx1"/>
                </a:solidFill>
              </a:rPr>
              <a:t>s..</a:t>
            </a:r>
            <a:r>
              <a:rPr sz="4000" spc="-5" dirty="0">
                <a:solidFill>
                  <a:schemeClr val="tx1"/>
                </a:solidFill>
              </a:rPr>
              <a:t>.</a:t>
            </a:r>
            <a:endParaRPr sz="400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84375"/>
            <a:ext cx="9144000" cy="51648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7392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05" dirty="0"/>
              <a:t>V</a:t>
            </a:r>
            <a:r>
              <a:rPr sz="4000" spc="-105" dirty="0"/>
              <a:t>alo</a:t>
            </a:r>
            <a:r>
              <a:rPr sz="4000" spc="-5" dirty="0"/>
              <a:t>r</a:t>
            </a:r>
            <a:r>
              <a:rPr sz="4000" spc="-204" dirty="0"/>
              <a:t> </a:t>
            </a:r>
            <a:r>
              <a:rPr sz="4000" spc="-105" dirty="0"/>
              <a:t>d</a:t>
            </a:r>
            <a:r>
              <a:rPr sz="4000" spc="-5" dirty="0"/>
              <a:t>a</a:t>
            </a:r>
            <a:r>
              <a:rPr sz="4000" spc="-190" dirty="0"/>
              <a:t> </a:t>
            </a:r>
            <a:r>
              <a:rPr sz="4000" spc="-100" dirty="0"/>
              <a:t>I</a:t>
            </a:r>
            <a:r>
              <a:rPr sz="4000" spc="-105" dirty="0"/>
              <a:t>n</a:t>
            </a:r>
            <a:r>
              <a:rPr sz="4000" spc="-100" dirty="0"/>
              <a:t>f</a:t>
            </a:r>
            <a:r>
              <a:rPr sz="4000" spc="-105" dirty="0"/>
              <a:t>orma</a:t>
            </a:r>
            <a:r>
              <a:rPr sz="4000" spc="-100" dirty="0"/>
              <a:t>ç</a:t>
            </a:r>
            <a:r>
              <a:rPr sz="4000" spc="-105" dirty="0"/>
              <a:t>ã</a:t>
            </a:r>
            <a:r>
              <a:rPr sz="4000" spc="-5" dirty="0"/>
              <a:t>o</a:t>
            </a:r>
            <a:r>
              <a:rPr sz="4000" spc="-215" dirty="0"/>
              <a:t> </a:t>
            </a:r>
            <a:r>
              <a:rPr sz="4000" spc="-105" dirty="0"/>
              <a:t>no</a:t>
            </a:r>
            <a:r>
              <a:rPr sz="4000" spc="-5" dirty="0"/>
              <a:t>s</a:t>
            </a:r>
            <a:r>
              <a:rPr sz="4000" spc="-200" dirty="0"/>
              <a:t> </a:t>
            </a:r>
            <a:r>
              <a:rPr sz="4000" spc="-105" dirty="0"/>
              <a:t>Negó</a:t>
            </a:r>
            <a:r>
              <a:rPr sz="4000" spc="-100" dirty="0"/>
              <a:t>c</a:t>
            </a:r>
            <a:r>
              <a:rPr sz="4000" spc="-105" dirty="0"/>
              <a:t>io</a:t>
            </a:r>
            <a:r>
              <a:rPr sz="4000" spc="-5" dirty="0"/>
              <a:t>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626234"/>
            <a:ext cx="8039100" cy="179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valor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da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informação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está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diretamente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ligado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como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ela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92934"/>
                </a:solidFill>
                <a:latin typeface="Arial"/>
                <a:cs typeface="Arial"/>
              </a:rPr>
              <a:t>ajuda</a:t>
            </a:r>
            <a:r>
              <a:rPr sz="2400" b="1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pessoas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92934"/>
                </a:solidFill>
                <a:latin typeface="Arial"/>
                <a:cs typeface="Arial"/>
              </a:rPr>
              <a:t>alcançarem</a:t>
            </a:r>
            <a:r>
              <a:rPr sz="2400" b="1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92934"/>
                </a:solidFill>
                <a:latin typeface="Arial"/>
                <a:cs typeface="Arial"/>
              </a:rPr>
              <a:t>as</a:t>
            </a:r>
            <a:r>
              <a:rPr sz="2400" b="1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92934"/>
                </a:solidFill>
                <a:latin typeface="Arial"/>
                <a:cs typeface="Arial"/>
              </a:rPr>
              <a:t>metas</a:t>
            </a:r>
            <a:r>
              <a:rPr sz="2400" b="1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suas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organizações.</a:t>
            </a:r>
            <a:endParaRPr sz="2400">
              <a:latin typeface="Arial"/>
              <a:cs typeface="Arial"/>
            </a:endParaRPr>
          </a:p>
          <a:p>
            <a:pPr marL="469900" lvl="1" indent="-184150">
              <a:lnSpc>
                <a:spcPct val="100000"/>
              </a:lnSpc>
              <a:spcBef>
                <a:spcPts val="484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Por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exemplo,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pode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medido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pela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diminuição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do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tempo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exigido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para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tomar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uma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decisão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ou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pelo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aumento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dos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lucros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da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empresa.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0837" y="3581496"/>
            <a:ext cx="4495786" cy="29717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433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05" dirty="0"/>
              <a:t>V</a:t>
            </a:r>
            <a:r>
              <a:rPr sz="4000" spc="-105" dirty="0"/>
              <a:t>alo</a:t>
            </a:r>
            <a:r>
              <a:rPr sz="4000" spc="-5" dirty="0"/>
              <a:t>r</a:t>
            </a:r>
            <a:r>
              <a:rPr sz="4000" spc="-204" dirty="0"/>
              <a:t> </a:t>
            </a:r>
            <a:r>
              <a:rPr sz="4000" spc="-105" dirty="0"/>
              <a:t>d</a:t>
            </a:r>
            <a:r>
              <a:rPr sz="4000" spc="-5" dirty="0"/>
              <a:t>a</a:t>
            </a:r>
            <a:r>
              <a:rPr sz="4000" spc="-190" dirty="0"/>
              <a:t> </a:t>
            </a:r>
            <a:r>
              <a:rPr sz="4000" spc="-100" dirty="0"/>
              <a:t>I</a:t>
            </a:r>
            <a:r>
              <a:rPr sz="4000" spc="-105" dirty="0"/>
              <a:t>n</a:t>
            </a:r>
            <a:r>
              <a:rPr sz="4000" spc="-100" dirty="0"/>
              <a:t>f</a:t>
            </a:r>
            <a:r>
              <a:rPr sz="4000" spc="-105" dirty="0"/>
              <a:t>orma</a:t>
            </a:r>
            <a:r>
              <a:rPr sz="4000" spc="-100" dirty="0"/>
              <a:t>ç</a:t>
            </a:r>
            <a:r>
              <a:rPr sz="4000" spc="-105" dirty="0"/>
              <a:t>ã</a:t>
            </a:r>
            <a:r>
              <a:rPr sz="4000" spc="-5" dirty="0"/>
              <a:t>o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74370" y="1474444"/>
            <a:ext cx="8135620" cy="379095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56540" indent="-183515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5000"/>
              <a:buChar char="•"/>
              <a:tabLst>
                <a:tab pos="25717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valor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da informação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é definido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essencialmente</a:t>
            </a:r>
            <a:r>
              <a:rPr sz="2000" spc="-6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por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quem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 recebe;</a:t>
            </a:r>
            <a:endParaRPr sz="2000">
              <a:latin typeface="Arial"/>
              <a:cs typeface="Arial"/>
            </a:endParaRPr>
          </a:p>
          <a:p>
            <a:pPr marL="256540" marR="5080" indent="-182880" algn="just">
              <a:lnSpc>
                <a:spcPts val="2160"/>
              </a:lnSpc>
              <a:spcBef>
                <a:spcPts val="1230"/>
              </a:spcBef>
              <a:buClr>
                <a:srgbClr val="92A199"/>
              </a:buClr>
              <a:buSzPct val="85000"/>
              <a:buChar char="•"/>
              <a:tabLst>
                <a:tab pos="25717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Movidas pela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importância,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muitas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organizações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não percebem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(ou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não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reagem)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a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alguns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excessos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na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procura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manutenção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da 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informação;</a:t>
            </a:r>
            <a:endParaRPr sz="2000">
              <a:latin typeface="Arial"/>
              <a:cs typeface="Arial"/>
            </a:endParaRPr>
          </a:p>
          <a:p>
            <a:pPr marL="299085" marR="5558790" indent="-287020">
              <a:lnSpc>
                <a:spcPct val="100000"/>
              </a:lnSpc>
              <a:spcBef>
                <a:spcPts val="1775"/>
              </a:spcBef>
              <a:buClr>
                <a:srgbClr val="7E7E7E"/>
              </a:buClr>
              <a:buChar char="•"/>
              <a:tabLst>
                <a:tab pos="299085" algn="l"/>
                <a:tab pos="299720" algn="l"/>
                <a:tab pos="925194" algn="l"/>
                <a:tab pos="946785" algn="l"/>
                <a:tab pos="1014094" algn="l"/>
                <a:tab pos="1311275" algn="l"/>
                <a:tab pos="2284730" algn="l"/>
              </a:tabLst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Em função</a:t>
            </a:r>
            <a:r>
              <a:rPr sz="20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do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papel </a:t>
            </a:r>
            <a:r>
              <a:rPr sz="2000" spc="-5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que		a	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inf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o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mação  pode			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d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pen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h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  nas	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ti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id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d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	da 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organização,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podemos</a:t>
            </a:r>
            <a:r>
              <a:rPr sz="2000" spc="2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classificá- </a:t>
            </a:r>
            <a:r>
              <a:rPr sz="2000" spc="-5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la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em: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5938" y="2820881"/>
            <a:ext cx="5542046" cy="38133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21397" y="6627672"/>
            <a:ext cx="192658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292934"/>
                </a:solidFill>
                <a:latin typeface="Arial"/>
                <a:cs typeface="Arial"/>
              </a:rPr>
              <a:t>Fonte:</a:t>
            </a:r>
            <a:r>
              <a:rPr sz="1100" i="1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92934"/>
                </a:solidFill>
                <a:latin typeface="Arial"/>
                <a:cs typeface="Arial"/>
              </a:rPr>
              <a:t>Amaral</a:t>
            </a:r>
            <a:r>
              <a:rPr sz="1100" i="1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100" i="1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292934"/>
                </a:solidFill>
                <a:latin typeface="Arial"/>
                <a:cs typeface="Arial"/>
              </a:rPr>
              <a:t>Varajão,</a:t>
            </a:r>
            <a:r>
              <a:rPr sz="1100" i="1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92934"/>
                </a:solidFill>
                <a:latin typeface="Arial"/>
                <a:cs typeface="Arial"/>
              </a:rPr>
              <a:t>2000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2044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/>
              <a:t>Obje</a:t>
            </a:r>
            <a:r>
              <a:rPr sz="4000" spc="-100" dirty="0"/>
              <a:t>t</a:t>
            </a:r>
            <a:r>
              <a:rPr sz="4000" spc="-105" dirty="0"/>
              <a:t>i</a:t>
            </a:r>
            <a:r>
              <a:rPr sz="4000" spc="-100" dirty="0"/>
              <a:t>v</a:t>
            </a:r>
            <a:r>
              <a:rPr sz="4000" spc="-105" dirty="0"/>
              <a:t>o</a:t>
            </a:r>
            <a:r>
              <a:rPr sz="4000" spc="-5" dirty="0"/>
              <a:t>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553083"/>
            <a:ext cx="8056245" cy="47085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4945" marR="226060" indent="-182880">
              <a:lnSpc>
                <a:spcPct val="80000"/>
              </a:lnSpc>
              <a:spcBef>
                <a:spcPts val="67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Qual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é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papel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dos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sistemas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informação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no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ambiente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negócios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competitivo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existente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hoje?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230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que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é,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exatamente,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um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sistema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informação?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92A199"/>
              </a:buClr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194945" marR="40640" indent="-182880">
              <a:lnSpc>
                <a:spcPts val="2590"/>
              </a:lnSpc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Como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os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sistemas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informação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estão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transformando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as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organizações?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2A199"/>
              </a:buClr>
              <a:buFont typeface="Arial"/>
              <a:buChar char="•"/>
            </a:pPr>
            <a:endParaRPr sz="3250">
              <a:latin typeface="Arial"/>
              <a:cs typeface="Arial"/>
            </a:endParaRPr>
          </a:p>
          <a:p>
            <a:pPr marL="194945" marR="74930" indent="-182880">
              <a:lnSpc>
                <a:spcPts val="2590"/>
              </a:lnSpc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Como a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Internet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 a tecnologia de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Internet transformaram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as empresas?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2A199"/>
              </a:buClr>
              <a:buFont typeface="Arial"/>
              <a:buChar char="•"/>
            </a:pPr>
            <a:endParaRPr sz="3250">
              <a:latin typeface="Arial"/>
              <a:cs typeface="Arial"/>
            </a:endParaRPr>
          </a:p>
          <a:p>
            <a:pPr marL="194945" marR="5080" indent="-182880">
              <a:lnSpc>
                <a:spcPts val="2590"/>
              </a:lnSpc>
              <a:spcBef>
                <a:spcPts val="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Quais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são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os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maiores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desafios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enfrentados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para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montar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utilizar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um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sistema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informação?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433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05" dirty="0"/>
              <a:t>V</a:t>
            </a:r>
            <a:r>
              <a:rPr sz="4000" spc="-105" dirty="0"/>
              <a:t>alo</a:t>
            </a:r>
            <a:r>
              <a:rPr sz="4000" spc="-5" dirty="0"/>
              <a:t>r</a:t>
            </a:r>
            <a:r>
              <a:rPr sz="4000" spc="-204" dirty="0"/>
              <a:t> </a:t>
            </a:r>
            <a:r>
              <a:rPr sz="4000" spc="-105" dirty="0"/>
              <a:t>d</a:t>
            </a:r>
            <a:r>
              <a:rPr sz="4000" spc="-5" dirty="0"/>
              <a:t>a</a:t>
            </a:r>
            <a:r>
              <a:rPr sz="4000" spc="-190" dirty="0"/>
              <a:t> </a:t>
            </a:r>
            <a:r>
              <a:rPr sz="4000" spc="-100" dirty="0"/>
              <a:t>I</a:t>
            </a:r>
            <a:r>
              <a:rPr sz="4000" spc="-105" dirty="0"/>
              <a:t>n</a:t>
            </a:r>
            <a:r>
              <a:rPr sz="4000" spc="-100" dirty="0"/>
              <a:t>f</a:t>
            </a:r>
            <a:r>
              <a:rPr sz="4000" spc="-105" dirty="0"/>
              <a:t>orma</a:t>
            </a:r>
            <a:r>
              <a:rPr sz="4000" spc="-100" dirty="0"/>
              <a:t>ç</a:t>
            </a:r>
            <a:r>
              <a:rPr sz="4000" spc="-105" dirty="0"/>
              <a:t>ã</a:t>
            </a:r>
            <a:r>
              <a:rPr sz="4000" spc="-5" dirty="0"/>
              <a:t>o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39013" y="1550873"/>
            <a:ext cx="8084184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informação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crítica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está </a:t>
            </a: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ligado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292934"/>
                </a:solidFill>
                <a:latin typeface="Arial"/>
                <a:cs typeface="Arial"/>
              </a:rPr>
              <a:t>estratégia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e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deve ser acessada pela alta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administração,</a:t>
            </a:r>
            <a:r>
              <a:rPr sz="18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pois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neste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tipo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de informação</a:t>
            </a:r>
            <a:r>
              <a:rPr sz="18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está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 o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futuro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da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empresa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não </a:t>
            </a:r>
            <a:r>
              <a:rPr sz="1800" spc="-48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pode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aberta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aos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concorrentes.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34"/>
              </a:buClr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Partes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da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92934"/>
                </a:solidFill>
                <a:latin typeface="Arial"/>
                <a:cs typeface="Arial"/>
              </a:rPr>
              <a:t>estratégia</a:t>
            </a:r>
            <a:r>
              <a:rPr sz="1800" b="1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podem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(e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devem)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compartilhadas</a:t>
            </a:r>
            <a:r>
              <a:rPr sz="18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com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todos.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864" y="3224538"/>
            <a:ext cx="5874418" cy="34705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96125" y="6611518"/>
            <a:ext cx="192658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292934"/>
                </a:solidFill>
                <a:latin typeface="Arial"/>
                <a:cs typeface="Arial"/>
              </a:rPr>
              <a:t>Fonte:</a:t>
            </a:r>
            <a:r>
              <a:rPr sz="1100" i="1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92934"/>
                </a:solidFill>
                <a:latin typeface="Arial"/>
                <a:cs typeface="Arial"/>
              </a:rPr>
              <a:t>Amaral</a:t>
            </a:r>
            <a:r>
              <a:rPr sz="1100" i="1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100" i="1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292934"/>
                </a:solidFill>
                <a:latin typeface="Arial"/>
                <a:cs typeface="Arial"/>
              </a:rPr>
              <a:t>Varajão,</a:t>
            </a:r>
            <a:r>
              <a:rPr sz="1100" i="1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92934"/>
                </a:solidFill>
                <a:latin typeface="Arial"/>
                <a:cs typeface="Arial"/>
              </a:rPr>
              <a:t>2000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29741"/>
            <a:ext cx="7588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/>
              <a:t>C</a:t>
            </a:r>
            <a:r>
              <a:rPr sz="3600" spc="-100" dirty="0"/>
              <a:t>o</a:t>
            </a:r>
            <a:r>
              <a:rPr sz="3600" spc="-95" dirty="0"/>
              <a:t>m</a:t>
            </a:r>
            <a:r>
              <a:rPr sz="3600" spc="-5" dirty="0"/>
              <a:t>o</a:t>
            </a:r>
            <a:r>
              <a:rPr sz="3600" spc="-220" dirty="0"/>
              <a:t> </a:t>
            </a:r>
            <a:r>
              <a:rPr sz="3600" spc="-100" dirty="0"/>
              <a:t>a</a:t>
            </a:r>
            <a:r>
              <a:rPr sz="3600" dirty="0"/>
              <a:t>s</a:t>
            </a:r>
            <a:r>
              <a:rPr sz="3600" spc="-210" dirty="0"/>
              <a:t> </a:t>
            </a:r>
            <a:r>
              <a:rPr sz="3600" spc="-100" dirty="0"/>
              <a:t>e</a:t>
            </a:r>
            <a:r>
              <a:rPr sz="3600" spc="-95" dirty="0"/>
              <a:t>m</a:t>
            </a:r>
            <a:r>
              <a:rPr sz="3600" spc="-100" dirty="0"/>
              <a:t>p</a:t>
            </a:r>
            <a:r>
              <a:rPr sz="3600" spc="-95" dirty="0"/>
              <a:t>r</a:t>
            </a:r>
            <a:r>
              <a:rPr sz="3600" spc="-100" dirty="0"/>
              <a:t>es</a:t>
            </a:r>
            <a:r>
              <a:rPr sz="3600" spc="-110" dirty="0"/>
              <a:t>a</a:t>
            </a:r>
            <a:r>
              <a:rPr sz="3600" dirty="0"/>
              <a:t>s</a:t>
            </a:r>
            <a:r>
              <a:rPr sz="3600" spc="-235" dirty="0"/>
              <a:t> </a:t>
            </a:r>
            <a:r>
              <a:rPr sz="3600" spc="-100" dirty="0"/>
              <a:t>usa</a:t>
            </a:r>
            <a:r>
              <a:rPr sz="3600" dirty="0"/>
              <a:t>m</a:t>
            </a:r>
            <a:r>
              <a:rPr sz="3600" spc="-220" dirty="0"/>
              <a:t> </a:t>
            </a:r>
            <a:r>
              <a:rPr sz="3600" spc="-5" dirty="0"/>
              <a:t>a</a:t>
            </a:r>
            <a:r>
              <a:rPr sz="3600" spc="-204" dirty="0"/>
              <a:t> </a:t>
            </a:r>
            <a:r>
              <a:rPr sz="3600" spc="-95" dirty="0"/>
              <a:t>i</a:t>
            </a:r>
            <a:r>
              <a:rPr sz="3600" spc="-100" dirty="0"/>
              <a:t>n</a:t>
            </a:r>
            <a:r>
              <a:rPr sz="3600" spc="-105" dirty="0"/>
              <a:t>f</a:t>
            </a:r>
            <a:r>
              <a:rPr sz="3600" spc="-100" dirty="0"/>
              <a:t>o</a:t>
            </a:r>
            <a:r>
              <a:rPr sz="3600" spc="-95" dirty="0"/>
              <a:t>rm</a:t>
            </a:r>
            <a:r>
              <a:rPr sz="3600" spc="-100" dirty="0"/>
              <a:t>a</a:t>
            </a:r>
            <a:r>
              <a:rPr sz="3600" spc="-110" dirty="0"/>
              <a:t>ç</a:t>
            </a:r>
            <a:r>
              <a:rPr sz="3600" spc="-100" dirty="0"/>
              <a:t>ã</a:t>
            </a:r>
            <a:r>
              <a:rPr sz="3600" spc="-5" dirty="0"/>
              <a:t>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626234"/>
            <a:ext cx="7987665" cy="2775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73406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400" spc="-1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informação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é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“sangue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que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corre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nas artérias”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da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empresa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Font typeface="Arial"/>
              <a:buChar char="•"/>
            </a:pPr>
            <a:endParaRPr sz="3500" dirty="0">
              <a:latin typeface="Arial"/>
              <a:cs typeface="Arial"/>
            </a:endParaRPr>
          </a:p>
          <a:p>
            <a:pPr marL="194945" marR="5080" indent="-182880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lang="pt-BR" sz="2400" spc="-5" dirty="0">
                <a:solidFill>
                  <a:srgbClr val="292934"/>
                </a:solidFill>
                <a:latin typeface="Arial"/>
                <a:cs typeface="Arial"/>
              </a:rPr>
              <a:t>As </a:t>
            </a:r>
            <a:r>
              <a:rPr sz="2400" spc="-5" dirty="0" err="1">
                <a:solidFill>
                  <a:srgbClr val="292934"/>
                </a:solidFill>
                <a:latin typeface="Arial"/>
                <a:cs typeface="Arial"/>
              </a:rPr>
              <a:t>empresas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usam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informação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para:</a:t>
            </a:r>
            <a:endParaRPr sz="2400" dirty="0">
              <a:latin typeface="Arial"/>
              <a:cs typeface="Arial"/>
            </a:endParaRPr>
          </a:p>
          <a:p>
            <a:pPr marL="469900" lvl="1" indent="-18415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Criar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significado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respeito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do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ambiente;</a:t>
            </a:r>
            <a:endParaRPr sz="2000" dirty="0">
              <a:latin typeface="Arial"/>
              <a:cs typeface="Arial"/>
            </a:endParaRPr>
          </a:p>
          <a:p>
            <a:pPr marL="469900" lvl="1" indent="-18415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Construir</a:t>
            </a:r>
            <a:r>
              <a:rPr sz="2000" spc="-6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conhecimento;</a:t>
            </a:r>
            <a:endParaRPr sz="2000" dirty="0">
              <a:latin typeface="Arial"/>
              <a:cs typeface="Arial"/>
            </a:endParaRPr>
          </a:p>
          <a:p>
            <a:pPr marL="469900" lvl="1" indent="-184150">
              <a:lnSpc>
                <a:spcPct val="100000"/>
              </a:lnSpc>
              <a:spcBef>
                <a:spcPts val="484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Tomar</a:t>
            </a:r>
            <a:r>
              <a:rPr sz="20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decisão.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37362"/>
            <a:ext cx="797560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95" dirty="0"/>
              <a:t>P</a:t>
            </a:r>
            <a:r>
              <a:rPr sz="3500" spc="-105" dirty="0"/>
              <a:t>a</a:t>
            </a:r>
            <a:r>
              <a:rPr sz="3500" spc="-100" dirty="0"/>
              <a:t>r</a:t>
            </a:r>
            <a:r>
              <a:rPr sz="3500" dirty="0"/>
              <a:t>a</a:t>
            </a:r>
            <a:r>
              <a:rPr sz="3500" spc="-210" dirty="0"/>
              <a:t> </a:t>
            </a:r>
            <a:r>
              <a:rPr sz="3500" spc="-105" dirty="0"/>
              <a:t>qu</a:t>
            </a:r>
            <a:r>
              <a:rPr sz="3500" dirty="0"/>
              <a:t>e</a:t>
            </a:r>
            <a:r>
              <a:rPr sz="3500" spc="-190" dirty="0"/>
              <a:t> </a:t>
            </a:r>
            <a:r>
              <a:rPr sz="3500" spc="-95" dirty="0"/>
              <a:t>s</a:t>
            </a:r>
            <a:r>
              <a:rPr sz="3500" spc="-105" dirty="0"/>
              <a:t>e</a:t>
            </a:r>
            <a:r>
              <a:rPr sz="3500" spc="-100" dirty="0"/>
              <a:t>r</a:t>
            </a:r>
            <a:r>
              <a:rPr sz="3500" spc="-95" dirty="0"/>
              <a:t>v</a:t>
            </a:r>
            <a:r>
              <a:rPr sz="3500" dirty="0"/>
              <a:t>e</a:t>
            </a:r>
            <a:r>
              <a:rPr sz="3500" spc="-225" dirty="0"/>
              <a:t> </a:t>
            </a:r>
            <a:r>
              <a:rPr sz="3500" dirty="0"/>
              <a:t>a</a:t>
            </a:r>
            <a:r>
              <a:rPr sz="3500" spc="-190" dirty="0"/>
              <a:t> </a:t>
            </a:r>
            <a:r>
              <a:rPr sz="3500" spc="-95" dirty="0"/>
              <a:t>i</a:t>
            </a:r>
            <a:r>
              <a:rPr sz="3500" spc="-105" dirty="0"/>
              <a:t>n</a:t>
            </a:r>
            <a:r>
              <a:rPr sz="3500" spc="-100" dirty="0"/>
              <a:t>f</a:t>
            </a:r>
            <a:r>
              <a:rPr sz="3500" spc="-105" dirty="0"/>
              <a:t>o</a:t>
            </a:r>
            <a:r>
              <a:rPr sz="3500" spc="-100" dirty="0"/>
              <a:t>rm</a:t>
            </a:r>
            <a:r>
              <a:rPr sz="3500" spc="-105" dirty="0"/>
              <a:t>a</a:t>
            </a:r>
            <a:r>
              <a:rPr sz="3500" spc="-95" dirty="0"/>
              <a:t>ç</a:t>
            </a:r>
            <a:r>
              <a:rPr sz="3500" spc="-105" dirty="0"/>
              <a:t>ã</a:t>
            </a:r>
            <a:r>
              <a:rPr sz="3500" dirty="0"/>
              <a:t>o</a:t>
            </a:r>
            <a:r>
              <a:rPr sz="3500" spc="-225" dirty="0"/>
              <a:t> </a:t>
            </a:r>
            <a:r>
              <a:rPr sz="3500" spc="-105" dirty="0"/>
              <a:t>n</a:t>
            </a:r>
            <a:r>
              <a:rPr sz="3500" dirty="0"/>
              <a:t>a</a:t>
            </a:r>
            <a:r>
              <a:rPr sz="3500" spc="-200" dirty="0"/>
              <a:t> </a:t>
            </a:r>
            <a:r>
              <a:rPr sz="3500" spc="-105" dirty="0"/>
              <a:t>e</a:t>
            </a:r>
            <a:r>
              <a:rPr sz="3500" spc="-100" dirty="0"/>
              <a:t>m</a:t>
            </a:r>
            <a:r>
              <a:rPr sz="3500" spc="-105" dirty="0"/>
              <a:t>p</a:t>
            </a:r>
            <a:r>
              <a:rPr sz="3500" spc="-100" dirty="0"/>
              <a:t>r</a:t>
            </a:r>
            <a:r>
              <a:rPr sz="3500" spc="-105" dirty="0"/>
              <a:t>e</a:t>
            </a:r>
            <a:r>
              <a:rPr sz="3500" spc="-95" dirty="0"/>
              <a:t>s</a:t>
            </a:r>
            <a:r>
              <a:rPr sz="3500" spc="-105" dirty="0"/>
              <a:t>a</a:t>
            </a:r>
            <a:r>
              <a:rPr sz="3500" dirty="0"/>
              <a:t>?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35940" y="1626234"/>
            <a:ext cx="7990205" cy="2921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BR" sz="2400" spc="-5" dirty="0">
                <a:solidFill>
                  <a:srgbClr val="292934"/>
                </a:solidFill>
                <a:latin typeface="Arial"/>
                <a:cs typeface="Arial"/>
              </a:rPr>
              <a:t>As </a:t>
            </a:r>
            <a:r>
              <a:rPr sz="2400" spc="-5" dirty="0" err="1">
                <a:solidFill>
                  <a:srgbClr val="292934"/>
                </a:solidFill>
                <a:latin typeface="Arial"/>
                <a:cs typeface="Arial"/>
              </a:rPr>
              <a:t>empresas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usam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informação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para:</a:t>
            </a:r>
            <a:endParaRPr sz="2400" dirty="0">
              <a:latin typeface="Arial"/>
              <a:cs typeface="Arial"/>
            </a:endParaRPr>
          </a:p>
          <a:p>
            <a:pPr marL="469900" indent="-184150">
              <a:lnSpc>
                <a:spcPct val="100000"/>
              </a:lnSpc>
              <a:spcBef>
                <a:spcPts val="484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spc="-5" dirty="0" err="1">
                <a:solidFill>
                  <a:srgbClr val="292934"/>
                </a:solidFill>
                <a:latin typeface="Arial"/>
                <a:cs typeface="Arial"/>
              </a:rPr>
              <a:t>Reduzir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custos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operacionais;</a:t>
            </a:r>
            <a:endParaRPr sz="2000" dirty="0">
              <a:latin typeface="Arial"/>
              <a:cs typeface="Arial"/>
            </a:endParaRPr>
          </a:p>
          <a:p>
            <a:pPr marL="469900" indent="-18415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Criar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valor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na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relação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com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os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clientes;</a:t>
            </a:r>
            <a:endParaRPr sz="2000" dirty="0">
              <a:latin typeface="Arial"/>
              <a:cs typeface="Arial"/>
            </a:endParaRPr>
          </a:p>
          <a:p>
            <a:pPr marL="469900" indent="-18415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Inovar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produtos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processos;</a:t>
            </a:r>
            <a:endParaRPr sz="2000" dirty="0">
              <a:latin typeface="Arial"/>
              <a:cs typeface="Arial"/>
            </a:endParaRPr>
          </a:p>
          <a:p>
            <a:pPr marL="469900" indent="-18415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Reduzir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riscos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em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mudanças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investimentos;</a:t>
            </a:r>
            <a:endParaRPr sz="2000" dirty="0">
              <a:latin typeface="Arial"/>
              <a:cs typeface="Arial"/>
            </a:endParaRPr>
          </a:p>
          <a:p>
            <a:pPr marL="469900" indent="-18415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Virtualizar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as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relações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agilizar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contatos;</a:t>
            </a:r>
            <a:endParaRPr sz="2000" dirty="0">
              <a:latin typeface="Arial"/>
              <a:cs typeface="Arial"/>
            </a:endParaRPr>
          </a:p>
          <a:p>
            <a:pPr marL="469900" marR="375920" indent="-183515">
              <a:lnSpc>
                <a:spcPct val="100000"/>
              </a:lnSpc>
              <a:spcBef>
                <a:spcPts val="484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Diferenciar produtos: novos produtos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com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diferentes conteúdos </a:t>
            </a:r>
            <a:r>
              <a:rPr sz="2000" spc="-5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informacionais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6450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/>
              <a:t>Cara</a:t>
            </a:r>
            <a:r>
              <a:rPr sz="4000" spc="-100" dirty="0"/>
              <a:t>ct</a:t>
            </a:r>
            <a:r>
              <a:rPr sz="4000" spc="-105" dirty="0"/>
              <a:t>er</a:t>
            </a:r>
            <a:r>
              <a:rPr sz="4000" spc="-100" dirty="0"/>
              <a:t>íst</a:t>
            </a:r>
            <a:r>
              <a:rPr sz="4000" spc="-105" dirty="0"/>
              <a:t>i</a:t>
            </a:r>
            <a:r>
              <a:rPr sz="4000" spc="-100" dirty="0"/>
              <a:t>c</a:t>
            </a:r>
            <a:r>
              <a:rPr sz="4000" spc="-105" dirty="0"/>
              <a:t>a</a:t>
            </a:r>
            <a:r>
              <a:rPr sz="4000" spc="-5" dirty="0"/>
              <a:t>s</a:t>
            </a:r>
            <a:r>
              <a:rPr sz="4000" spc="-245" dirty="0"/>
              <a:t> </a:t>
            </a:r>
            <a:r>
              <a:rPr sz="4000" spc="-105" dirty="0"/>
              <a:t>d</a:t>
            </a:r>
            <a:r>
              <a:rPr sz="4000" spc="-5" dirty="0"/>
              <a:t>a</a:t>
            </a:r>
            <a:r>
              <a:rPr sz="4000" spc="-190" dirty="0"/>
              <a:t> </a:t>
            </a:r>
            <a:r>
              <a:rPr sz="4000" spc="-100" dirty="0"/>
              <a:t>I</a:t>
            </a:r>
            <a:r>
              <a:rPr sz="4000" spc="-105" dirty="0"/>
              <a:t>n</a:t>
            </a:r>
            <a:r>
              <a:rPr sz="4000" spc="-100" dirty="0"/>
              <a:t>f</a:t>
            </a:r>
            <a:r>
              <a:rPr sz="4000" spc="-105" dirty="0"/>
              <a:t>orma</a:t>
            </a:r>
            <a:r>
              <a:rPr sz="4000" spc="-100" dirty="0"/>
              <a:t>ç</a:t>
            </a:r>
            <a:r>
              <a:rPr sz="4000" spc="-105" dirty="0"/>
              <a:t>ã</a:t>
            </a:r>
            <a:r>
              <a:rPr sz="4000" spc="-5" dirty="0"/>
              <a:t>o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508277"/>
            <a:ext cx="7541259" cy="45694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4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ser precisa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informação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não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pode 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ter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erros;</a:t>
            </a:r>
            <a:endParaRPr sz="22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3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b="1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completa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reunir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todos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os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fatos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importantes;</a:t>
            </a:r>
            <a:endParaRPr sz="22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3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b="1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econômica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custo</a:t>
            </a:r>
            <a:r>
              <a:rPr sz="2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X</a:t>
            </a:r>
            <a:r>
              <a:rPr sz="2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benefício;</a:t>
            </a:r>
            <a:endParaRPr sz="22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400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b="1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292934"/>
                </a:solidFill>
                <a:latin typeface="Arial"/>
                <a:cs typeface="Arial"/>
              </a:rPr>
              <a:t>flexível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utilizada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 para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atender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finalidades</a:t>
            </a:r>
            <a:r>
              <a:rPr sz="2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diversas;</a:t>
            </a:r>
            <a:endParaRPr sz="22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3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b="1" dirty="0">
                <a:solidFill>
                  <a:srgbClr val="292934"/>
                </a:solidFill>
                <a:latin typeface="Arial"/>
                <a:cs typeface="Arial"/>
              </a:rPr>
              <a:t> confiável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r>
              <a:rPr sz="22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possuir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processos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produção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confiáveis;</a:t>
            </a:r>
            <a:endParaRPr sz="2200">
              <a:latin typeface="Arial"/>
              <a:cs typeface="Arial"/>
            </a:endParaRPr>
          </a:p>
          <a:p>
            <a:pPr marL="194945" marR="371475" indent="-182880">
              <a:lnSpc>
                <a:spcPct val="80000"/>
              </a:lnSpc>
              <a:spcBef>
                <a:spcPts val="92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b="1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relevante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deverá</a:t>
            </a:r>
            <a:r>
              <a:rPr sz="22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importante</a:t>
            </a:r>
            <a:r>
              <a:rPr sz="22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para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o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tomador</a:t>
            </a:r>
            <a:r>
              <a:rPr sz="22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de </a:t>
            </a:r>
            <a:r>
              <a:rPr sz="2200" spc="-6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decisão;</a:t>
            </a:r>
            <a:endParaRPr sz="2200">
              <a:latin typeface="Arial"/>
              <a:cs typeface="Arial"/>
            </a:endParaRPr>
          </a:p>
          <a:p>
            <a:pPr marL="194945" marR="5080" indent="-182880">
              <a:lnSpc>
                <a:spcPct val="80000"/>
              </a:lnSpc>
              <a:spcBef>
                <a:spcPts val="92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b="1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simples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uma</a:t>
            </a:r>
            <a:r>
              <a:rPr sz="22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informação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sofisticada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detalhada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pode </a:t>
            </a:r>
            <a:r>
              <a:rPr sz="2200" spc="-59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não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necessária;</a:t>
            </a:r>
            <a:endParaRPr sz="2200">
              <a:latin typeface="Arial"/>
              <a:cs typeface="Arial"/>
            </a:endParaRPr>
          </a:p>
          <a:p>
            <a:pPr marL="195580" indent="-182880">
              <a:lnSpc>
                <a:spcPts val="2375"/>
              </a:lnSpc>
              <a:spcBef>
                <a:spcPts val="400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ser encaminhada</a:t>
            </a:r>
            <a:r>
              <a:rPr sz="2200" b="1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em</a:t>
            </a:r>
            <a:r>
              <a:rPr sz="2200" b="1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292934"/>
                </a:solidFill>
                <a:latin typeface="Arial"/>
                <a:cs typeface="Arial"/>
              </a:rPr>
              <a:t>tempo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 informação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deverá</a:t>
            </a:r>
            <a:r>
              <a:rPr sz="22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estar</a:t>
            </a:r>
            <a:endParaRPr sz="2200">
              <a:latin typeface="Arial"/>
              <a:cs typeface="Arial"/>
            </a:endParaRPr>
          </a:p>
          <a:p>
            <a:pPr marL="194945">
              <a:lnSpc>
                <a:spcPts val="2375"/>
              </a:lnSpc>
            </a:pP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disponível</a:t>
            </a:r>
            <a:r>
              <a:rPr sz="2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no momento</a:t>
            </a:r>
            <a:r>
              <a:rPr sz="22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em que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é 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necessária;</a:t>
            </a:r>
            <a:endParaRPr sz="2200">
              <a:latin typeface="Arial"/>
              <a:cs typeface="Arial"/>
            </a:endParaRPr>
          </a:p>
          <a:p>
            <a:pPr marL="194945" marR="452755" indent="-182880">
              <a:lnSpc>
                <a:spcPts val="2110"/>
              </a:lnSpc>
              <a:spcBef>
                <a:spcPts val="910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b="1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92934"/>
                </a:solidFill>
                <a:latin typeface="Arial"/>
                <a:cs typeface="Arial"/>
              </a:rPr>
              <a:t>verificável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poderá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ser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checada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para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saber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se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está </a:t>
            </a:r>
            <a:r>
              <a:rPr sz="2200" spc="-6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correta.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624" y="2794000"/>
            <a:ext cx="6450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spc="-105" dirty="0"/>
              <a:t>Atividade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140090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3399282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23"/>
                </a:lnTo>
              </a:path>
            </a:pathLst>
          </a:custGeom>
          <a:ln w="19812">
            <a:solidFill>
              <a:srgbClr val="D25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5208" y="1900808"/>
            <a:ext cx="7602855" cy="1367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00" marR="5080" indent="-2337435" algn="r">
              <a:lnSpc>
                <a:spcPct val="100000"/>
              </a:lnSpc>
              <a:spcBef>
                <a:spcPts val="105"/>
              </a:spcBef>
            </a:pPr>
            <a:r>
              <a:rPr sz="4400" b="1" spc="-100" dirty="0">
                <a:latin typeface="Arial"/>
                <a:cs typeface="Arial"/>
              </a:rPr>
              <a:t>Fundamento</a:t>
            </a:r>
            <a:r>
              <a:rPr sz="4400" b="1" dirty="0">
                <a:latin typeface="Arial"/>
                <a:cs typeface="Arial"/>
              </a:rPr>
              <a:t>s</a:t>
            </a:r>
            <a:r>
              <a:rPr sz="4400" b="1" spc="-245" dirty="0">
                <a:latin typeface="Arial"/>
                <a:cs typeface="Arial"/>
              </a:rPr>
              <a:t> </a:t>
            </a:r>
            <a:r>
              <a:rPr sz="4400" b="1" spc="-100" dirty="0">
                <a:latin typeface="Arial"/>
                <a:cs typeface="Arial"/>
              </a:rPr>
              <a:t>d</a:t>
            </a:r>
            <a:r>
              <a:rPr sz="4400" b="1" dirty="0">
                <a:latin typeface="Arial"/>
                <a:cs typeface="Arial"/>
              </a:rPr>
              <a:t>e</a:t>
            </a:r>
            <a:r>
              <a:rPr sz="4400" b="1" spc="-210" dirty="0">
                <a:latin typeface="Arial"/>
                <a:cs typeface="Arial"/>
              </a:rPr>
              <a:t> </a:t>
            </a:r>
            <a:r>
              <a:rPr sz="4400" b="1" spc="-95" dirty="0">
                <a:latin typeface="Arial"/>
                <a:cs typeface="Arial"/>
              </a:rPr>
              <a:t>S</a:t>
            </a:r>
            <a:r>
              <a:rPr sz="4400" b="1" spc="-100" dirty="0">
                <a:latin typeface="Arial"/>
                <a:cs typeface="Arial"/>
              </a:rPr>
              <a:t>istema</a:t>
            </a:r>
            <a:r>
              <a:rPr sz="4400" b="1" dirty="0">
                <a:latin typeface="Arial"/>
                <a:cs typeface="Arial"/>
              </a:rPr>
              <a:t>s</a:t>
            </a:r>
            <a:r>
              <a:rPr sz="4400" b="1" spc="-215" dirty="0">
                <a:latin typeface="Arial"/>
                <a:cs typeface="Arial"/>
              </a:rPr>
              <a:t> </a:t>
            </a:r>
            <a:r>
              <a:rPr sz="4400" b="1" spc="-100" dirty="0">
                <a:latin typeface="Arial"/>
                <a:cs typeface="Arial"/>
              </a:rPr>
              <a:t>d</a:t>
            </a:r>
            <a:r>
              <a:rPr sz="4400" b="1" dirty="0">
                <a:latin typeface="Arial"/>
                <a:cs typeface="Arial"/>
              </a:rPr>
              <a:t>e  </a:t>
            </a:r>
            <a:r>
              <a:rPr sz="4400" b="1" spc="-90" dirty="0">
                <a:latin typeface="Arial"/>
                <a:cs typeface="Arial"/>
              </a:rPr>
              <a:t>Informação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9633" y="4691608"/>
            <a:ext cx="7259146" cy="75405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46524B"/>
                </a:solidFill>
                <a:latin typeface="Arial"/>
                <a:cs typeface="Arial"/>
              </a:rPr>
              <a:t>Prof.</a:t>
            </a:r>
            <a:r>
              <a:rPr sz="2000" spc="-25" dirty="0">
                <a:solidFill>
                  <a:srgbClr val="46524B"/>
                </a:solidFill>
                <a:latin typeface="Arial"/>
                <a:cs typeface="Arial"/>
              </a:rPr>
              <a:t> </a:t>
            </a:r>
            <a:r>
              <a:rPr lang="pt-BR" sz="2000" dirty="0">
                <a:solidFill>
                  <a:srgbClr val="46524B"/>
                </a:solidFill>
                <a:latin typeface="Arial"/>
                <a:cs typeface="Arial"/>
              </a:rPr>
              <a:t>Ma</a:t>
            </a:r>
            <a:r>
              <a:rPr sz="2000" dirty="0">
                <a:solidFill>
                  <a:srgbClr val="46524B"/>
                </a:solidFill>
                <a:latin typeface="Arial"/>
                <a:cs typeface="Arial"/>
              </a:rPr>
              <a:t>ª</a:t>
            </a:r>
            <a:r>
              <a:rPr lang="pt-BR" sz="2000" dirty="0">
                <a:solidFill>
                  <a:srgbClr val="46524B"/>
                </a:solidFill>
                <a:latin typeface="Arial"/>
                <a:cs typeface="Arial"/>
              </a:rPr>
              <a:t> Simone Erbs da Costa</a:t>
            </a:r>
            <a:endParaRPr sz="20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lang="pt-BR" sz="2000" u="heavy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secosta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@furb.br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694" y="529113"/>
            <a:ext cx="1470004" cy="105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0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597024" y="692696"/>
            <a:ext cx="4038600" cy="49251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12700">
              <a:spcBef>
                <a:spcPct val="20000"/>
              </a:spcBef>
            </a:pPr>
            <a:r>
              <a:rPr lang="pt-BR" sz="2800" b="1" spc="-105" dirty="0">
                <a:latin typeface="+mj-lt"/>
              </a:rPr>
              <a:t>No</a:t>
            </a:r>
            <a:r>
              <a:rPr lang="pt-BR" sz="2800" b="1" spc="-100" dirty="0">
                <a:latin typeface="+mj-lt"/>
              </a:rPr>
              <a:t>ss</a:t>
            </a:r>
            <a:r>
              <a:rPr lang="pt-BR" sz="2800" b="1" dirty="0">
                <a:latin typeface="+mj-lt"/>
              </a:rPr>
              <a:t>a</a:t>
            </a:r>
            <a:r>
              <a:rPr lang="pt-BR" sz="2800" b="1" spc="-215" dirty="0">
                <a:latin typeface="+mj-lt"/>
              </a:rPr>
              <a:t> </a:t>
            </a:r>
            <a:r>
              <a:rPr lang="pt-BR" sz="2800" b="1" spc="-105" dirty="0">
                <a:latin typeface="+mj-lt"/>
              </a:rPr>
              <a:t>M</a:t>
            </a:r>
            <a:r>
              <a:rPr lang="pt-BR" sz="2800" b="1" spc="-95" dirty="0">
                <a:latin typeface="+mj-lt"/>
              </a:rPr>
              <a:t>i</a:t>
            </a:r>
            <a:r>
              <a:rPr lang="pt-BR" sz="2800" b="1" spc="-100" dirty="0">
                <a:latin typeface="+mj-lt"/>
              </a:rPr>
              <a:t>ssã</a:t>
            </a:r>
            <a:r>
              <a:rPr lang="pt-BR" sz="2800" b="1" spc="-105" dirty="0">
                <a:latin typeface="+mj-lt"/>
              </a:rPr>
              <a:t>o</a:t>
            </a:r>
            <a:r>
              <a:rPr lang="pt-BR" sz="2800" b="1" dirty="0">
                <a:latin typeface="+mj-lt"/>
              </a:rPr>
              <a:t>:</a:t>
            </a:r>
            <a:endParaRPr lang="pt-BR" sz="2800" dirty="0">
              <a:latin typeface="+mj-lt"/>
            </a:endParaRPr>
          </a:p>
          <a:p>
            <a:pPr marL="12700" marR="5080">
              <a:spcBef>
                <a:spcPct val="20000"/>
              </a:spcBef>
            </a:pPr>
            <a:r>
              <a:rPr lang="pt-BR" sz="2800" spc="-95" dirty="0">
                <a:latin typeface="+mj-lt"/>
              </a:rPr>
              <a:t>Compreender</a:t>
            </a:r>
            <a:r>
              <a:rPr lang="pt-BR" sz="2800" spc="-220" dirty="0">
                <a:latin typeface="+mj-lt"/>
              </a:rPr>
              <a:t> </a:t>
            </a:r>
            <a:r>
              <a:rPr lang="pt-BR" sz="2800" spc="-55" dirty="0">
                <a:latin typeface="+mj-lt"/>
              </a:rPr>
              <a:t>de</a:t>
            </a:r>
            <a:r>
              <a:rPr lang="pt-BR" sz="2800" spc="-210" dirty="0">
                <a:latin typeface="+mj-lt"/>
              </a:rPr>
              <a:t> </a:t>
            </a:r>
            <a:r>
              <a:rPr lang="pt-BR" sz="2800" spc="-80" dirty="0">
                <a:latin typeface="+mj-lt"/>
              </a:rPr>
              <a:t>forma</a:t>
            </a:r>
            <a:r>
              <a:rPr lang="pt-BR" sz="2800" spc="-204" dirty="0">
                <a:latin typeface="+mj-lt"/>
              </a:rPr>
              <a:t> </a:t>
            </a:r>
            <a:r>
              <a:rPr lang="pt-BR" sz="2800" b="1" spc="-90" dirty="0">
                <a:latin typeface="+mj-lt"/>
              </a:rPr>
              <a:t>integrada</a:t>
            </a:r>
            <a:r>
              <a:rPr lang="pt-BR" sz="2800" b="1" spc="-229" dirty="0">
                <a:latin typeface="+mj-lt"/>
              </a:rPr>
              <a:t> </a:t>
            </a:r>
            <a:r>
              <a:rPr lang="pt-BR" sz="2800" spc="-5" dirty="0">
                <a:latin typeface="+mj-lt"/>
              </a:rPr>
              <a:t>a</a:t>
            </a:r>
            <a:r>
              <a:rPr lang="pt-BR" sz="2800" spc="-195" dirty="0">
                <a:latin typeface="+mj-lt"/>
              </a:rPr>
              <a:t> </a:t>
            </a:r>
            <a:r>
              <a:rPr lang="pt-BR" sz="2800" spc="-90" dirty="0">
                <a:latin typeface="+mj-lt"/>
              </a:rPr>
              <a:t>natureza</a:t>
            </a:r>
            <a:r>
              <a:rPr lang="pt-BR" sz="2800" spc="-229" dirty="0">
                <a:latin typeface="+mj-lt"/>
              </a:rPr>
              <a:t> </a:t>
            </a:r>
            <a:r>
              <a:rPr lang="pt-BR" sz="2800" spc="-70" dirty="0">
                <a:latin typeface="+mj-lt"/>
              </a:rPr>
              <a:t>dos</a:t>
            </a:r>
            <a:r>
              <a:rPr lang="pt-BR" sz="2800" spc="-215" dirty="0">
                <a:latin typeface="+mj-lt"/>
              </a:rPr>
              <a:t> </a:t>
            </a:r>
            <a:r>
              <a:rPr lang="pt-BR" sz="2800" spc="-85" dirty="0">
                <a:latin typeface="+mj-lt"/>
              </a:rPr>
              <a:t>sistemas </a:t>
            </a:r>
            <a:r>
              <a:rPr lang="pt-BR" sz="2800" spc="-735" dirty="0">
                <a:latin typeface="+mj-lt"/>
              </a:rPr>
              <a:t> </a:t>
            </a:r>
            <a:r>
              <a:rPr lang="pt-BR" sz="2800" spc="-55" dirty="0">
                <a:latin typeface="+mj-lt"/>
              </a:rPr>
              <a:t>de</a:t>
            </a:r>
            <a:r>
              <a:rPr lang="pt-BR" sz="2800" spc="-215" dirty="0">
                <a:latin typeface="+mj-lt"/>
              </a:rPr>
              <a:t> </a:t>
            </a:r>
            <a:r>
              <a:rPr lang="pt-BR" sz="2800" spc="-90" dirty="0">
                <a:latin typeface="+mj-lt"/>
              </a:rPr>
              <a:t>informação,</a:t>
            </a:r>
            <a:r>
              <a:rPr lang="pt-BR" sz="2800" spc="-235" dirty="0">
                <a:latin typeface="+mj-lt"/>
              </a:rPr>
              <a:t> </a:t>
            </a:r>
            <a:r>
              <a:rPr lang="pt-BR" sz="2800" spc="-65" dirty="0">
                <a:latin typeface="+mj-lt"/>
              </a:rPr>
              <a:t>sua</a:t>
            </a:r>
            <a:r>
              <a:rPr lang="pt-BR" sz="2800" spc="-210" dirty="0">
                <a:latin typeface="+mj-lt"/>
              </a:rPr>
              <a:t> </a:t>
            </a:r>
            <a:r>
              <a:rPr lang="pt-BR" sz="2800" b="1" spc="-95" dirty="0">
                <a:latin typeface="+mj-lt"/>
              </a:rPr>
              <a:t>importância</a:t>
            </a:r>
            <a:r>
              <a:rPr lang="pt-BR" sz="2800" b="1" spc="-235" dirty="0">
                <a:latin typeface="+mj-lt"/>
              </a:rPr>
              <a:t> </a:t>
            </a:r>
            <a:r>
              <a:rPr lang="pt-BR" sz="2800" spc="-75" dirty="0">
                <a:latin typeface="+mj-lt"/>
              </a:rPr>
              <a:t>para</a:t>
            </a:r>
            <a:r>
              <a:rPr lang="pt-BR" sz="2800" spc="-210" dirty="0">
                <a:latin typeface="+mj-lt"/>
              </a:rPr>
              <a:t> </a:t>
            </a:r>
            <a:r>
              <a:rPr lang="pt-BR" sz="2800" spc="-55" dirty="0">
                <a:latin typeface="+mj-lt"/>
              </a:rPr>
              <a:t>as</a:t>
            </a:r>
            <a:r>
              <a:rPr lang="pt-BR" sz="2800" spc="-200" dirty="0">
                <a:latin typeface="+mj-lt"/>
              </a:rPr>
              <a:t> </a:t>
            </a:r>
            <a:r>
              <a:rPr lang="pt-BR" sz="2800" spc="-95" dirty="0">
                <a:latin typeface="+mj-lt"/>
              </a:rPr>
              <a:t>organizações</a:t>
            </a:r>
            <a:r>
              <a:rPr lang="pt-BR" sz="2800" spc="-225" dirty="0">
                <a:latin typeface="+mj-lt"/>
              </a:rPr>
              <a:t> </a:t>
            </a:r>
            <a:r>
              <a:rPr lang="pt-BR" sz="2800" spc="-5" dirty="0">
                <a:latin typeface="+mj-lt"/>
              </a:rPr>
              <a:t>e</a:t>
            </a:r>
            <a:r>
              <a:rPr lang="pt-BR" sz="2800" spc="-200" dirty="0">
                <a:latin typeface="+mj-lt"/>
              </a:rPr>
              <a:t> </a:t>
            </a:r>
            <a:r>
              <a:rPr lang="pt-BR" sz="2800" spc="-5" dirty="0">
                <a:latin typeface="+mj-lt"/>
              </a:rPr>
              <a:t>o </a:t>
            </a:r>
            <a:r>
              <a:rPr lang="pt-BR" sz="2800" dirty="0">
                <a:latin typeface="+mj-lt"/>
              </a:rPr>
              <a:t> </a:t>
            </a:r>
            <a:r>
              <a:rPr lang="pt-BR" sz="2800" b="1" spc="-105" dirty="0">
                <a:latin typeface="+mj-lt"/>
              </a:rPr>
              <a:t>pape</a:t>
            </a:r>
            <a:r>
              <a:rPr lang="pt-BR" sz="2800" b="1" dirty="0">
                <a:latin typeface="+mj-lt"/>
              </a:rPr>
              <a:t>l</a:t>
            </a:r>
            <a:r>
              <a:rPr lang="pt-BR" sz="2800" b="1" spc="-204" dirty="0">
                <a:latin typeface="+mj-lt"/>
              </a:rPr>
              <a:t> </a:t>
            </a:r>
            <a:r>
              <a:rPr lang="pt-BR" sz="2800" b="1" spc="-105" dirty="0">
                <a:latin typeface="+mj-lt"/>
              </a:rPr>
              <a:t>d</a:t>
            </a:r>
            <a:r>
              <a:rPr lang="pt-BR" sz="2800" b="1" dirty="0">
                <a:latin typeface="+mj-lt"/>
              </a:rPr>
              <a:t>o</a:t>
            </a:r>
            <a:r>
              <a:rPr lang="pt-BR" sz="2800" b="1" spc="-204" dirty="0">
                <a:latin typeface="+mj-lt"/>
              </a:rPr>
              <a:t> </a:t>
            </a:r>
            <a:r>
              <a:rPr lang="pt-BR" sz="2800" b="1" spc="-105" dirty="0">
                <a:latin typeface="+mj-lt"/>
              </a:rPr>
              <a:t>p</a:t>
            </a:r>
            <a:r>
              <a:rPr lang="pt-BR" sz="2800" b="1" spc="-95" dirty="0">
                <a:latin typeface="+mj-lt"/>
              </a:rPr>
              <a:t>r</a:t>
            </a:r>
            <a:r>
              <a:rPr lang="pt-BR" sz="2800" b="1" spc="-105" dirty="0">
                <a:latin typeface="+mj-lt"/>
              </a:rPr>
              <a:t>o</a:t>
            </a:r>
            <a:r>
              <a:rPr lang="pt-BR" sz="2800" b="1" spc="-95" dirty="0">
                <a:latin typeface="+mj-lt"/>
              </a:rPr>
              <a:t>fi</a:t>
            </a:r>
            <a:r>
              <a:rPr lang="pt-BR" sz="2800" b="1" spc="-105" dirty="0">
                <a:latin typeface="+mj-lt"/>
              </a:rPr>
              <a:t>ss</a:t>
            </a:r>
            <a:r>
              <a:rPr lang="pt-BR" sz="2800" b="1" spc="-95" dirty="0">
                <a:latin typeface="+mj-lt"/>
              </a:rPr>
              <a:t>i</a:t>
            </a:r>
            <a:r>
              <a:rPr lang="pt-BR" sz="2800" b="1" spc="-105" dirty="0">
                <a:latin typeface="+mj-lt"/>
              </a:rPr>
              <a:t>ona</a:t>
            </a:r>
            <a:r>
              <a:rPr lang="pt-BR" sz="2800" b="1" dirty="0">
                <a:latin typeface="+mj-lt"/>
              </a:rPr>
              <a:t>l</a:t>
            </a:r>
            <a:r>
              <a:rPr lang="pt-BR" sz="2800" b="1" spc="-220" dirty="0">
                <a:latin typeface="+mj-lt"/>
              </a:rPr>
              <a:t> </a:t>
            </a:r>
            <a:r>
              <a:rPr lang="pt-BR" sz="2800" spc="-105" dirty="0">
                <a:latin typeface="+mj-lt"/>
              </a:rPr>
              <a:t>qu</a:t>
            </a:r>
            <a:r>
              <a:rPr lang="pt-BR" sz="2800" spc="-5" dirty="0">
                <a:latin typeface="+mj-lt"/>
              </a:rPr>
              <a:t>e</a:t>
            </a:r>
            <a:r>
              <a:rPr lang="pt-BR" sz="2800" spc="-215" dirty="0">
                <a:latin typeface="+mj-lt"/>
              </a:rPr>
              <a:t> </a:t>
            </a:r>
            <a:r>
              <a:rPr lang="pt-BR" sz="2800" spc="-105" dirty="0">
                <a:latin typeface="+mj-lt"/>
              </a:rPr>
              <a:t>a</a:t>
            </a:r>
            <a:r>
              <a:rPr lang="pt-BR" sz="2800" spc="-95" dirty="0">
                <a:latin typeface="+mj-lt"/>
              </a:rPr>
              <a:t>t</a:t>
            </a:r>
            <a:r>
              <a:rPr lang="pt-BR" sz="2800" spc="-105" dirty="0">
                <a:latin typeface="+mj-lt"/>
              </a:rPr>
              <a:t>u</a:t>
            </a:r>
            <a:r>
              <a:rPr lang="pt-BR" sz="2800" spc="-5" dirty="0">
                <a:latin typeface="+mj-lt"/>
              </a:rPr>
              <a:t>a</a:t>
            </a:r>
            <a:r>
              <a:rPr lang="pt-BR" sz="2800" spc="-225" dirty="0">
                <a:latin typeface="+mj-lt"/>
              </a:rPr>
              <a:t> </a:t>
            </a:r>
            <a:r>
              <a:rPr lang="pt-BR" sz="2800" spc="-105" dirty="0">
                <a:latin typeface="+mj-lt"/>
              </a:rPr>
              <a:t>ne</a:t>
            </a:r>
            <a:r>
              <a:rPr lang="pt-BR" sz="2800" spc="-90" dirty="0">
                <a:latin typeface="+mj-lt"/>
              </a:rPr>
              <a:t>s</a:t>
            </a:r>
            <a:r>
              <a:rPr lang="pt-BR" sz="2800" spc="-95" dirty="0">
                <a:latin typeface="+mj-lt"/>
              </a:rPr>
              <a:t>t</a:t>
            </a:r>
            <a:r>
              <a:rPr lang="pt-BR" sz="2800" spc="-5" dirty="0">
                <a:latin typeface="+mj-lt"/>
              </a:rPr>
              <a:t>a</a:t>
            </a:r>
            <a:r>
              <a:rPr lang="pt-BR" sz="2800" spc="-225" dirty="0">
                <a:latin typeface="+mj-lt"/>
              </a:rPr>
              <a:t> </a:t>
            </a:r>
            <a:r>
              <a:rPr lang="pt-BR" sz="2800" spc="-105" dirty="0">
                <a:latin typeface="+mj-lt"/>
              </a:rPr>
              <a:t>á</a:t>
            </a:r>
            <a:r>
              <a:rPr lang="pt-BR" sz="2800" spc="-95" dirty="0">
                <a:latin typeface="+mj-lt"/>
              </a:rPr>
              <a:t>r</a:t>
            </a:r>
            <a:r>
              <a:rPr lang="pt-BR" sz="2800" spc="-105" dirty="0">
                <a:latin typeface="+mj-lt"/>
              </a:rPr>
              <a:t>ea</a:t>
            </a:r>
            <a:r>
              <a:rPr lang="pt-BR" sz="2800" dirty="0">
                <a:latin typeface="+mj-lt"/>
              </a:rPr>
              <a:t>.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l="29021" r="27110" b="1"/>
          <a:stretch/>
        </p:blipFill>
        <p:spPr>
          <a:xfrm>
            <a:off x="4788024" y="692696"/>
            <a:ext cx="4038600" cy="49251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29995"/>
            <a:ext cx="9144000" cy="5363210"/>
            <a:chOff x="0" y="729995"/>
            <a:chExt cx="9144000" cy="5363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9995"/>
              <a:ext cx="9144000" cy="53629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9716" y="4802124"/>
              <a:ext cx="4563617" cy="59512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54401" y="4870195"/>
            <a:ext cx="42329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5" dirty="0">
                <a:solidFill>
                  <a:srgbClr val="3B221F"/>
                </a:solidFill>
                <a:latin typeface="Arial"/>
                <a:cs typeface="Arial"/>
              </a:rPr>
              <a:t>Vamos</a:t>
            </a:r>
            <a:r>
              <a:rPr sz="2100" b="1" spc="30" dirty="0">
                <a:solidFill>
                  <a:srgbClr val="3B221F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3B221F"/>
                </a:solidFill>
                <a:latin typeface="Arial"/>
                <a:cs typeface="Arial"/>
              </a:rPr>
              <a:t>iniciar</a:t>
            </a:r>
            <a:r>
              <a:rPr sz="2100" b="1" spc="-25" dirty="0">
                <a:solidFill>
                  <a:srgbClr val="3B221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3B221F"/>
                </a:solidFill>
                <a:latin typeface="Arial"/>
                <a:cs typeface="Arial"/>
              </a:rPr>
              <a:t>nossa</a:t>
            </a:r>
            <a:r>
              <a:rPr sz="2100" b="1" spc="-5" dirty="0">
                <a:solidFill>
                  <a:srgbClr val="3B221F"/>
                </a:solidFill>
                <a:latin typeface="Arial"/>
                <a:cs typeface="Arial"/>
              </a:rPr>
              <a:t> caminhada</a:t>
            </a:r>
            <a:r>
              <a:rPr sz="2100" b="1" spc="-25" dirty="0">
                <a:solidFill>
                  <a:srgbClr val="3B221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3B221F"/>
                </a:solidFill>
                <a:latin typeface="Arial"/>
                <a:cs typeface="Arial"/>
              </a:rPr>
              <a:t>!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231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5" dirty="0"/>
              <a:t>Introdução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626234"/>
            <a:ext cx="8024495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62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Ao longo dos anos a </a:t>
            </a:r>
            <a:r>
              <a:rPr sz="2400" b="1" dirty="0">
                <a:solidFill>
                  <a:srgbClr val="292934"/>
                </a:solidFill>
                <a:latin typeface="Arial"/>
                <a:cs typeface="Arial"/>
              </a:rPr>
              <a:t>tecnologia da informação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redefiniu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continua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redefinindo</a:t>
            </a:r>
            <a:r>
              <a:rPr sz="24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fundamentos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dos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negócios.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“Atendimento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ao cliente,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operações,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estratégias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 produto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400" spc="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2400" spc="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marketing</a:t>
            </a:r>
            <a:r>
              <a:rPr sz="2400" spc="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400" spc="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distribuição</a:t>
            </a:r>
            <a:r>
              <a:rPr sz="2400" spc="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dependem</a:t>
            </a:r>
            <a:r>
              <a:rPr sz="2400" spc="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muito,</a:t>
            </a:r>
            <a:r>
              <a:rPr sz="2400" spc="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ou</a:t>
            </a:r>
            <a:r>
              <a:rPr sz="2400" spc="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às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vezes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totalmente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dos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Sistemas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Informação.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Arial"/>
              <a:cs typeface="Arial"/>
            </a:endParaRPr>
          </a:p>
          <a:p>
            <a:pPr marL="12700" marR="6985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tecnologia da informação e seus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custos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passaram a </a:t>
            </a:r>
            <a:r>
              <a:rPr sz="2400" spc="-66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fazer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parte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integrante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do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dia-a-dia</a:t>
            </a:r>
            <a:r>
              <a:rPr sz="24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das empresas.”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624" y="836712"/>
            <a:ext cx="7006224" cy="4680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CF20220-1610-3F68-6631-92639D59B554}"/>
              </a:ext>
            </a:extLst>
          </p:cNvPr>
          <p:cNvSpPr txBox="1"/>
          <p:nvPr/>
        </p:nvSpPr>
        <p:spPr>
          <a:xfrm>
            <a:off x="1331640" y="55375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https://vimeo.com/107569286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645" y="2420888"/>
            <a:ext cx="7458709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5" dirty="0">
                <a:solidFill>
                  <a:schemeClr val="tx1"/>
                </a:solidFill>
              </a:rPr>
              <a:t>...</a:t>
            </a:r>
            <a:r>
              <a:rPr sz="3600" spc="-95" dirty="0">
                <a:solidFill>
                  <a:schemeClr val="tx1"/>
                </a:solidFill>
              </a:rPr>
              <a:t>nã</a:t>
            </a:r>
            <a:r>
              <a:rPr sz="3600" dirty="0">
                <a:solidFill>
                  <a:schemeClr val="tx1"/>
                </a:solidFill>
              </a:rPr>
              <a:t>o</a:t>
            </a:r>
            <a:r>
              <a:rPr sz="3600" spc="-220" dirty="0">
                <a:solidFill>
                  <a:schemeClr val="tx1"/>
                </a:solidFill>
              </a:rPr>
              <a:t> </a:t>
            </a:r>
            <a:r>
              <a:rPr sz="3600" spc="-100" dirty="0">
                <a:solidFill>
                  <a:schemeClr val="tx1"/>
                </a:solidFill>
              </a:rPr>
              <a:t>s</a:t>
            </a:r>
            <a:r>
              <a:rPr sz="3600" spc="-95" dirty="0">
                <a:solidFill>
                  <a:schemeClr val="tx1"/>
                </a:solidFill>
              </a:rPr>
              <a:t>o</a:t>
            </a:r>
            <a:r>
              <a:rPr sz="3600" spc="-100" dirty="0">
                <a:solidFill>
                  <a:schemeClr val="tx1"/>
                </a:solidFill>
              </a:rPr>
              <a:t>m</a:t>
            </a:r>
            <a:r>
              <a:rPr sz="3600" spc="-95" dirty="0">
                <a:solidFill>
                  <a:schemeClr val="tx1"/>
                </a:solidFill>
              </a:rPr>
              <a:t>en</a:t>
            </a:r>
            <a:r>
              <a:rPr sz="3600" spc="-105" dirty="0">
                <a:solidFill>
                  <a:schemeClr val="tx1"/>
                </a:solidFill>
              </a:rPr>
              <a:t>t</a:t>
            </a:r>
            <a:r>
              <a:rPr sz="3600" dirty="0">
                <a:solidFill>
                  <a:schemeClr val="tx1"/>
                </a:solidFill>
              </a:rPr>
              <a:t>e</a:t>
            </a:r>
            <a:r>
              <a:rPr sz="3600" spc="-229" dirty="0">
                <a:solidFill>
                  <a:schemeClr val="tx1"/>
                </a:solidFill>
              </a:rPr>
              <a:t> </a:t>
            </a:r>
            <a:r>
              <a:rPr sz="3600" spc="-95" dirty="0">
                <a:solidFill>
                  <a:schemeClr val="tx1"/>
                </a:solidFill>
              </a:rPr>
              <a:t>d</a:t>
            </a:r>
            <a:r>
              <a:rPr sz="3600" dirty="0">
                <a:solidFill>
                  <a:schemeClr val="tx1"/>
                </a:solidFill>
              </a:rPr>
              <a:t>o</a:t>
            </a:r>
            <a:r>
              <a:rPr sz="3600" spc="-220" dirty="0">
                <a:solidFill>
                  <a:schemeClr val="tx1"/>
                </a:solidFill>
              </a:rPr>
              <a:t> </a:t>
            </a:r>
            <a:r>
              <a:rPr sz="3600" spc="-95" dirty="0">
                <a:solidFill>
                  <a:schemeClr val="tx1"/>
                </a:solidFill>
              </a:rPr>
              <a:t>d</a:t>
            </a:r>
            <a:r>
              <a:rPr sz="3600" spc="-100" dirty="0">
                <a:solidFill>
                  <a:schemeClr val="tx1"/>
                </a:solidFill>
              </a:rPr>
              <a:t>i</a:t>
            </a:r>
            <a:r>
              <a:rPr sz="3600" spc="-110" dirty="0">
                <a:solidFill>
                  <a:schemeClr val="tx1"/>
                </a:solidFill>
              </a:rPr>
              <a:t>a</a:t>
            </a:r>
            <a:r>
              <a:rPr sz="3600" spc="-95" dirty="0">
                <a:solidFill>
                  <a:schemeClr val="tx1"/>
                </a:solidFill>
              </a:rPr>
              <a:t>-a</a:t>
            </a:r>
            <a:r>
              <a:rPr sz="3600" spc="-100" dirty="0">
                <a:solidFill>
                  <a:schemeClr val="tx1"/>
                </a:solidFill>
              </a:rPr>
              <a:t>-</a:t>
            </a:r>
            <a:r>
              <a:rPr sz="3600" spc="-110" dirty="0">
                <a:solidFill>
                  <a:schemeClr val="tx1"/>
                </a:solidFill>
              </a:rPr>
              <a:t>d</a:t>
            </a:r>
            <a:r>
              <a:rPr sz="3600" spc="-100" dirty="0">
                <a:solidFill>
                  <a:schemeClr val="tx1"/>
                </a:solidFill>
              </a:rPr>
              <a:t>i</a:t>
            </a:r>
            <a:r>
              <a:rPr sz="3600" dirty="0">
                <a:solidFill>
                  <a:schemeClr val="tx1"/>
                </a:solidFill>
              </a:rPr>
              <a:t>a</a:t>
            </a:r>
            <a:r>
              <a:rPr sz="3600" spc="-245" dirty="0">
                <a:solidFill>
                  <a:schemeClr val="tx1"/>
                </a:solidFill>
              </a:rPr>
              <a:t> </a:t>
            </a:r>
            <a:r>
              <a:rPr sz="3600" spc="-95" dirty="0">
                <a:solidFill>
                  <a:schemeClr val="tx1"/>
                </a:solidFill>
              </a:rPr>
              <a:t>da</a:t>
            </a:r>
            <a:r>
              <a:rPr sz="3600" dirty="0">
                <a:solidFill>
                  <a:schemeClr val="tx1"/>
                </a:solidFill>
              </a:rPr>
              <a:t>s  </a:t>
            </a:r>
            <a:r>
              <a:rPr sz="3600" spc="-100" dirty="0">
                <a:solidFill>
                  <a:schemeClr val="tx1"/>
                </a:solidFill>
              </a:rPr>
              <a:t>e</a:t>
            </a:r>
            <a:r>
              <a:rPr sz="3600" spc="-95" dirty="0">
                <a:solidFill>
                  <a:schemeClr val="tx1"/>
                </a:solidFill>
              </a:rPr>
              <a:t>m</a:t>
            </a:r>
            <a:r>
              <a:rPr sz="3600" spc="-100" dirty="0">
                <a:solidFill>
                  <a:schemeClr val="tx1"/>
                </a:solidFill>
              </a:rPr>
              <a:t>p</a:t>
            </a:r>
            <a:r>
              <a:rPr sz="3600" spc="-95" dirty="0">
                <a:solidFill>
                  <a:schemeClr val="tx1"/>
                </a:solidFill>
              </a:rPr>
              <a:t>r</a:t>
            </a:r>
            <a:r>
              <a:rPr sz="3600" spc="-100" dirty="0">
                <a:solidFill>
                  <a:schemeClr val="tx1"/>
                </a:solidFill>
              </a:rPr>
              <a:t>es</a:t>
            </a:r>
            <a:r>
              <a:rPr sz="3600" spc="-110" dirty="0">
                <a:solidFill>
                  <a:schemeClr val="tx1"/>
                </a:solidFill>
              </a:rPr>
              <a:t>a</a:t>
            </a:r>
            <a:r>
              <a:rPr sz="3600" spc="-100" dirty="0">
                <a:solidFill>
                  <a:schemeClr val="tx1"/>
                </a:solidFill>
              </a:rPr>
              <a:t>s</a:t>
            </a:r>
            <a:r>
              <a:rPr sz="3600" dirty="0">
                <a:solidFill>
                  <a:schemeClr val="tx1"/>
                </a:solidFill>
              </a:rPr>
              <a:t>,</a:t>
            </a:r>
            <a:r>
              <a:rPr sz="3600" spc="-240" dirty="0">
                <a:solidFill>
                  <a:schemeClr val="tx1"/>
                </a:solidFill>
              </a:rPr>
              <a:t> </a:t>
            </a:r>
            <a:r>
              <a:rPr sz="3600" spc="-95" dirty="0">
                <a:solidFill>
                  <a:schemeClr val="tx1"/>
                </a:solidFill>
              </a:rPr>
              <a:t>m</a:t>
            </a:r>
            <a:r>
              <a:rPr sz="3600" spc="-100" dirty="0">
                <a:solidFill>
                  <a:schemeClr val="tx1"/>
                </a:solidFill>
              </a:rPr>
              <a:t>a</a:t>
            </a:r>
            <a:r>
              <a:rPr sz="3600" dirty="0">
                <a:solidFill>
                  <a:schemeClr val="tx1"/>
                </a:solidFill>
              </a:rPr>
              <a:t>s</a:t>
            </a:r>
            <a:r>
              <a:rPr sz="3600" spc="-210" dirty="0">
                <a:solidFill>
                  <a:schemeClr val="tx1"/>
                </a:solidFill>
              </a:rPr>
              <a:t> </a:t>
            </a:r>
            <a:r>
              <a:rPr sz="3600" spc="-105" dirty="0">
                <a:solidFill>
                  <a:schemeClr val="tx1"/>
                </a:solidFill>
              </a:rPr>
              <a:t>t</a:t>
            </a:r>
            <a:r>
              <a:rPr sz="3600" spc="-100" dirty="0">
                <a:solidFill>
                  <a:schemeClr val="tx1"/>
                </a:solidFill>
              </a:rPr>
              <a:t>a</a:t>
            </a:r>
            <a:r>
              <a:rPr sz="3600" spc="-95" dirty="0">
                <a:solidFill>
                  <a:schemeClr val="tx1"/>
                </a:solidFill>
              </a:rPr>
              <a:t>m</a:t>
            </a:r>
            <a:r>
              <a:rPr sz="3600" spc="-100" dirty="0">
                <a:solidFill>
                  <a:schemeClr val="tx1"/>
                </a:solidFill>
              </a:rPr>
              <a:t>bé</a:t>
            </a:r>
            <a:r>
              <a:rPr sz="3600" dirty="0">
                <a:solidFill>
                  <a:schemeClr val="tx1"/>
                </a:solidFill>
              </a:rPr>
              <a:t>m</a:t>
            </a:r>
            <a:r>
              <a:rPr sz="3600" spc="-229" dirty="0">
                <a:solidFill>
                  <a:schemeClr val="tx1"/>
                </a:solidFill>
              </a:rPr>
              <a:t> </a:t>
            </a:r>
            <a:r>
              <a:rPr sz="3600" spc="-100" dirty="0">
                <a:solidFill>
                  <a:schemeClr val="tx1"/>
                </a:solidFill>
              </a:rPr>
              <a:t>d</a:t>
            </a:r>
            <a:r>
              <a:rPr sz="3600" spc="-5" dirty="0">
                <a:solidFill>
                  <a:schemeClr val="tx1"/>
                </a:solidFill>
              </a:rPr>
              <a:t>a</a:t>
            </a:r>
            <a:r>
              <a:rPr sz="3600" spc="-204" dirty="0">
                <a:solidFill>
                  <a:schemeClr val="tx1"/>
                </a:solidFill>
              </a:rPr>
              <a:t> </a:t>
            </a:r>
            <a:r>
              <a:rPr sz="3600" spc="-100" dirty="0">
                <a:solidFill>
                  <a:schemeClr val="tx1"/>
                </a:solidFill>
              </a:rPr>
              <a:t>noss</a:t>
            </a:r>
            <a:r>
              <a:rPr sz="3600" spc="-5" dirty="0">
                <a:solidFill>
                  <a:schemeClr val="tx1"/>
                </a:solidFill>
              </a:rPr>
              <a:t>a</a:t>
            </a:r>
            <a:r>
              <a:rPr sz="3600" spc="-229" dirty="0">
                <a:solidFill>
                  <a:schemeClr val="tx1"/>
                </a:solidFill>
              </a:rPr>
              <a:t> </a:t>
            </a:r>
            <a:r>
              <a:rPr sz="3600" spc="-100" dirty="0">
                <a:solidFill>
                  <a:schemeClr val="tx1"/>
                </a:solidFill>
              </a:rPr>
              <a:t>v</a:t>
            </a:r>
            <a:r>
              <a:rPr sz="3600" spc="-95" dirty="0">
                <a:solidFill>
                  <a:schemeClr val="tx1"/>
                </a:solidFill>
              </a:rPr>
              <a:t>i</a:t>
            </a:r>
            <a:r>
              <a:rPr sz="3600" spc="-100" dirty="0">
                <a:solidFill>
                  <a:schemeClr val="tx1"/>
                </a:solidFill>
              </a:rPr>
              <a:t>d</a:t>
            </a:r>
            <a:r>
              <a:rPr sz="3600" spc="-5" dirty="0">
                <a:solidFill>
                  <a:schemeClr val="tx1"/>
                </a:solidFill>
              </a:rPr>
              <a:t>a  </a:t>
            </a:r>
            <a:r>
              <a:rPr sz="3600" spc="-95" dirty="0">
                <a:solidFill>
                  <a:schemeClr val="tx1"/>
                </a:solidFill>
              </a:rPr>
              <a:t>e</a:t>
            </a:r>
            <a:r>
              <a:rPr sz="3600" dirty="0">
                <a:solidFill>
                  <a:schemeClr val="tx1"/>
                </a:solidFill>
              </a:rPr>
              <a:t>m</a:t>
            </a:r>
            <a:r>
              <a:rPr sz="3600" spc="-210" dirty="0">
                <a:solidFill>
                  <a:schemeClr val="tx1"/>
                </a:solidFill>
              </a:rPr>
              <a:t> </a:t>
            </a:r>
            <a:r>
              <a:rPr sz="3600" spc="-95" dirty="0">
                <a:solidFill>
                  <a:schemeClr val="tx1"/>
                </a:solidFill>
              </a:rPr>
              <a:t>ge</a:t>
            </a:r>
            <a:r>
              <a:rPr sz="3600" spc="-100" dirty="0">
                <a:solidFill>
                  <a:schemeClr val="tx1"/>
                </a:solidFill>
              </a:rPr>
              <a:t>r</a:t>
            </a:r>
            <a:r>
              <a:rPr sz="3600" spc="-95" dirty="0">
                <a:solidFill>
                  <a:schemeClr val="tx1"/>
                </a:solidFill>
              </a:rPr>
              <a:t>a</a:t>
            </a:r>
            <a:r>
              <a:rPr sz="3600" spc="-100" dirty="0">
                <a:solidFill>
                  <a:schemeClr val="tx1"/>
                </a:solidFill>
              </a:rPr>
              <a:t>l</a:t>
            </a:r>
            <a:r>
              <a:rPr sz="3600" spc="-105" dirty="0">
                <a:solidFill>
                  <a:schemeClr val="tx1"/>
                </a:solidFill>
              </a:rPr>
              <a:t>..</a:t>
            </a:r>
            <a:r>
              <a:rPr sz="3600" dirty="0">
                <a:solidFill>
                  <a:schemeClr val="tx1"/>
                </a:solidFill>
              </a:rPr>
              <a:t>.</a:t>
            </a:r>
            <a:endParaRPr sz="3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39643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>
                <a:solidFill>
                  <a:schemeClr val="tx1"/>
                </a:solidFill>
              </a:rPr>
              <a:t>J</a:t>
            </a:r>
            <a:r>
              <a:rPr sz="4000" spc="-105" dirty="0">
                <a:solidFill>
                  <a:schemeClr val="tx1"/>
                </a:solidFill>
              </a:rPr>
              <a:t>ornai</a:t>
            </a:r>
            <a:r>
              <a:rPr sz="4000" spc="-5" dirty="0">
                <a:solidFill>
                  <a:schemeClr val="tx1"/>
                </a:solidFill>
              </a:rPr>
              <a:t>s</a:t>
            </a:r>
            <a:r>
              <a:rPr sz="4000" spc="-21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e</a:t>
            </a:r>
            <a:r>
              <a:rPr sz="4000" spc="-190" dirty="0">
                <a:solidFill>
                  <a:schemeClr val="tx1"/>
                </a:solidFill>
              </a:rPr>
              <a:t> </a:t>
            </a:r>
            <a:r>
              <a:rPr sz="4000" spc="-105" dirty="0">
                <a:solidFill>
                  <a:schemeClr val="tx1"/>
                </a:solidFill>
              </a:rPr>
              <a:t>Re</a:t>
            </a:r>
            <a:r>
              <a:rPr sz="4000" spc="-100" dirty="0">
                <a:solidFill>
                  <a:schemeClr val="tx1"/>
                </a:solidFill>
              </a:rPr>
              <a:t>v</a:t>
            </a:r>
            <a:r>
              <a:rPr sz="4000" spc="-105" dirty="0">
                <a:solidFill>
                  <a:schemeClr val="tx1"/>
                </a:solidFill>
              </a:rPr>
              <a:t>i</a:t>
            </a:r>
            <a:r>
              <a:rPr sz="4000" spc="-100" dirty="0">
                <a:solidFill>
                  <a:schemeClr val="tx1"/>
                </a:solidFill>
              </a:rPr>
              <a:t>st</a:t>
            </a:r>
            <a:r>
              <a:rPr sz="4000" spc="-105" dirty="0">
                <a:solidFill>
                  <a:schemeClr val="tx1"/>
                </a:solidFill>
              </a:rPr>
              <a:t>a</a:t>
            </a:r>
            <a:r>
              <a:rPr sz="4000" spc="-5" dirty="0">
                <a:solidFill>
                  <a:schemeClr val="tx1"/>
                </a:solidFill>
              </a:rPr>
              <a:t>s</a:t>
            </a:r>
            <a:endParaRPr sz="400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35E877-524D-4F22-8E1E-480CBACA8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95412"/>
            <a:ext cx="8591550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7737"/>
            <a:ext cx="27698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5" dirty="0">
                <a:solidFill>
                  <a:schemeClr val="tx1"/>
                </a:solidFill>
              </a:rPr>
              <a:t>Enciclopédia</a:t>
            </a:r>
            <a:endParaRPr sz="400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29155"/>
            <a:ext cx="9144000" cy="45125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delo de Slides v2.potx" id="{8B374D87-E4BA-4E93-8774-BD0BD472006E}" vid="{FFFB6C23-57E7-41B3-8A99-AAFCD3A0A57E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 de Slides</Template>
  <TotalTime>22167</TotalTime>
  <Words>612</Words>
  <Application>Microsoft Office PowerPoint</Application>
  <PresentationFormat>Apresentação na tela (4:3)</PresentationFormat>
  <Paragraphs>77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8" baseType="lpstr">
      <vt:lpstr>Arial</vt:lpstr>
      <vt:lpstr>Calibri</vt:lpstr>
      <vt:lpstr>Design padrão</vt:lpstr>
      <vt:lpstr>Fundamentos de Sistemas de  Informação</vt:lpstr>
      <vt:lpstr>Objetivos</vt:lpstr>
      <vt:lpstr>Apresentação do PowerPoint</vt:lpstr>
      <vt:lpstr>Apresentação do PowerPoint</vt:lpstr>
      <vt:lpstr>Introdução</vt:lpstr>
      <vt:lpstr>Apresentação do PowerPoint</vt:lpstr>
      <vt:lpstr>...não somente do dia-a-dia das  empresas, mas também da nossa vida  em geral...</vt:lpstr>
      <vt:lpstr>Jornais e Revistas</vt:lpstr>
      <vt:lpstr>Enciclopédia</vt:lpstr>
      <vt:lpstr>Livros</vt:lpstr>
      <vt:lpstr>Apresentação do PowerPoint</vt:lpstr>
      <vt:lpstr>Escola / Universidade</vt:lpstr>
      <vt:lpstr>Serviços Bancários</vt:lpstr>
      <vt:lpstr>Compras</vt:lpstr>
      <vt:lpstr>Arte</vt:lpstr>
      <vt:lpstr>Comunicação Social</vt:lpstr>
      <vt:lpstr>Muitos outros setores...</vt:lpstr>
      <vt:lpstr>Valor da Informação nos Negócios</vt:lpstr>
      <vt:lpstr>Valor da Informação</vt:lpstr>
      <vt:lpstr>Valor da Informação</vt:lpstr>
      <vt:lpstr>Como as empresas usam a informação</vt:lpstr>
      <vt:lpstr>Para que serve a informação na empresa?</vt:lpstr>
      <vt:lpstr>Características da Informação</vt:lpstr>
      <vt:lpstr>Atividade</vt:lpstr>
      <vt:lpstr>Fundamentos de Sistemas de  Informação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Simone Erbs da Costa</dc:creator>
  <cp:lastModifiedBy>Simone Erbs da Costa</cp:lastModifiedBy>
  <cp:revision>448</cp:revision>
  <dcterms:created xsi:type="dcterms:W3CDTF">2016-02-13T23:36:45Z</dcterms:created>
  <dcterms:modified xsi:type="dcterms:W3CDTF">2023-02-16T13:36:49Z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28577e-0e52-49e2-b52e-02bb75ccb8f1_Enabled">
    <vt:lpwstr>true</vt:lpwstr>
  </property>
  <property fmtid="{D5CDD505-2E9C-101B-9397-08002B2CF9AE}" pid="3" name="MSIP_Label_8c28577e-0e52-49e2-b52e-02bb75ccb8f1_SetDate">
    <vt:lpwstr>2023-02-16T13:32:59Z</vt:lpwstr>
  </property>
  <property fmtid="{D5CDD505-2E9C-101B-9397-08002B2CF9AE}" pid="4" name="MSIP_Label_8c28577e-0e52-49e2-b52e-02bb75ccb8f1_Method">
    <vt:lpwstr>Standard</vt:lpwstr>
  </property>
  <property fmtid="{D5CDD505-2E9C-101B-9397-08002B2CF9AE}" pid="5" name="MSIP_Label_8c28577e-0e52-49e2-b52e-02bb75ccb8f1_Name">
    <vt:lpwstr>defa4170-0d19-0005-0004-bc88714345d2</vt:lpwstr>
  </property>
  <property fmtid="{D5CDD505-2E9C-101B-9397-08002B2CF9AE}" pid="6" name="MSIP_Label_8c28577e-0e52-49e2-b52e-02bb75ccb8f1_SiteId">
    <vt:lpwstr>0c2d222a-ecda-4b70-960a-acef6ced3052</vt:lpwstr>
  </property>
  <property fmtid="{D5CDD505-2E9C-101B-9397-08002B2CF9AE}" pid="7" name="MSIP_Label_8c28577e-0e52-49e2-b52e-02bb75ccb8f1_ActionId">
    <vt:lpwstr>6f6e8c0e-6c53-4127-88ff-80fb653c3d3a</vt:lpwstr>
  </property>
  <property fmtid="{D5CDD505-2E9C-101B-9397-08002B2CF9AE}" pid="8" name="MSIP_Label_8c28577e-0e52-49e2-b52e-02bb75ccb8f1_ContentBits">
    <vt:lpwstr>0</vt:lpwstr>
  </property>
</Properties>
</file>